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4"/>
  </p:notesMasterIdLst>
  <p:sldIdLst>
    <p:sldId id="256" r:id="rId5"/>
    <p:sldId id="282" r:id="rId6"/>
    <p:sldId id="266" r:id="rId7"/>
    <p:sldId id="301" r:id="rId8"/>
    <p:sldId id="299" r:id="rId9"/>
    <p:sldId id="293" r:id="rId10"/>
    <p:sldId id="298" r:id="rId11"/>
    <p:sldId id="283" r:id="rId12"/>
    <p:sldId id="277" r:id="rId13"/>
    <p:sldId id="302" r:id="rId14"/>
    <p:sldId id="306" r:id="rId15"/>
    <p:sldId id="300" r:id="rId16"/>
    <p:sldId id="313" r:id="rId17"/>
    <p:sldId id="311" r:id="rId18"/>
    <p:sldId id="312" r:id="rId19"/>
    <p:sldId id="307" r:id="rId20"/>
    <p:sldId id="308" r:id="rId21"/>
    <p:sldId id="275" r:id="rId22"/>
    <p:sldId id="305" r:id="rId23"/>
  </p:sldIdLst>
  <p:sldSz cx="9144000" cy="6858000" type="screen4x3"/>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34DFB2B-6BB0-4709-A75F-670B7F25288A}">
          <p14:sldIdLst>
            <p14:sldId id="256"/>
            <p14:sldId id="282"/>
            <p14:sldId id="266"/>
            <p14:sldId id="301"/>
            <p14:sldId id="299"/>
            <p14:sldId id="293"/>
            <p14:sldId id="298"/>
            <p14:sldId id="283"/>
            <p14:sldId id="277"/>
            <p14:sldId id="302"/>
            <p14:sldId id="306"/>
            <p14:sldId id="300"/>
            <p14:sldId id="313"/>
            <p14:sldId id="311"/>
            <p14:sldId id="312"/>
            <p14:sldId id="307"/>
            <p14:sldId id="308"/>
            <p14:sldId id="275"/>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 Palmer" initials="NP" lastIdx="1" clrIdx="0">
    <p:extLst>
      <p:ext uri="{19B8F6BF-5375-455C-9EA6-DF929625EA0E}">
        <p15:presenceInfo xmlns:p15="http://schemas.microsoft.com/office/powerpoint/2012/main" userId="S::Nicola.Palmer@hyndburnacademy.org.uk::919de814-68ea-4a26-9e93-eeca32b6e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60D"/>
    <a:srgbClr val="F38316"/>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70" d="100"/>
          <a:sy n="70" d="100"/>
        </p:scale>
        <p:origin x="936"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dgm:fillClrLst>
    <dgm:linClrLst meth="repeat">
      <a:schemeClr val="lt1">
        <a:alpha val="0"/>
      </a:schemeClr>
    </dgm:linClrLst>
    <dgm:effectClrLst/>
    <dgm:txLinClrLst/>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023EF8-9FC4-4598-AE01-35FB4E550F78}" type="doc">
      <dgm:prSet loTypeId="urn:microsoft.com/office/officeart/2018/2/layout/IconCircleList" loCatId="icon" qsTypeId="urn:microsoft.com/office/officeart/2005/8/quickstyle/simple1" qsCatId="simple" csTypeId="urn:microsoft.com/office/officeart/2018/5/colors/Iconchunking_neutralicon_accent2_2" csCatId="accent2" phldr="1"/>
      <dgm:spPr/>
      <dgm:t>
        <a:bodyPr/>
        <a:lstStyle/>
        <a:p>
          <a:endParaRPr lang="en-US"/>
        </a:p>
      </dgm:t>
    </dgm:pt>
    <dgm:pt modelId="{84E2839A-8090-4E20-8E8F-6BF4CF426E13}">
      <dgm:prSet/>
      <dgm:spPr/>
      <dgm:t>
        <a:bodyPr/>
        <a:lstStyle/>
        <a:p>
          <a:endParaRPr lang="en-US" dirty="0"/>
        </a:p>
      </dgm:t>
    </dgm:pt>
    <dgm:pt modelId="{7BD28202-E68E-494B-9D02-2DB553566C63}" type="parTrans" cxnId="{516C4F18-A933-4EFA-B128-0133EC43FB7F}">
      <dgm:prSet/>
      <dgm:spPr/>
      <dgm:t>
        <a:bodyPr/>
        <a:lstStyle/>
        <a:p>
          <a:endParaRPr lang="en-US"/>
        </a:p>
      </dgm:t>
    </dgm:pt>
    <dgm:pt modelId="{AF3BEBE1-F99A-4EEF-AD7F-91FB2F086087}" type="sibTrans" cxnId="{516C4F18-A933-4EFA-B128-0133EC43FB7F}">
      <dgm:prSet/>
      <dgm:spPr/>
      <dgm:t>
        <a:bodyPr/>
        <a:lstStyle/>
        <a:p>
          <a:endParaRPr lang="en-US"/>
        </a:p>
      </dgm:t>
    </dgm:pt>
    <dgm:pt modelId="{51553417-0DC1-4743-954E-D3FF79FBBAC5}">
      <dgm:prSet custT="1"/>
      <dgm:spPr/>
      <dgm:t>
        <a:bodyPr/>
        <a:lstStyle/>
        <a:p>
          <a:endParaRPr lang="en-US" sz="1200" dirty="0"/>
        </a:p>
      </dgm:t>
    </dgm:pt>
    <dgm:pt modelId="{3253EF53-BFEE-4733-A958-AF7208F8070E}" type="parTrans" cxnId="{0A2A3824-6FB9-41A1-9AAF-77DB6C786CE4}">
      <dgm:prSet/>
      <dgm:spPr/>
      <dgm:t>
        <a:bodyPr/>
        <a:lstStyle/>
        <a:p>
          <a:endParaRPr lang="en-US"/>
        </a:p>
      </dgm:t>
    </dgm:pt>
    <dgm:pt modelId="{C79F105E-AB98-4C7D-B94A-C04DE2068FA2}" type="sibTrans" cxnId="{0A2A3824-6FB9-41A1-9AAF-77DB6C786CE4}">
      <dgm:prSet/>
      <dgm:spPr/>
      <dgm:t>
        <a:bodyPr/>
        <a:lstStyle/>
        <a:p>
          <a:endParaRPr lang="en-US"/>
        </a:p>
      </dgm:t>
    </dgm:pt>
    <dgm:pt modelId="{C36E65C5-21FA-402F-BB16-BB85FCE5EAD8}">
      <dgm:prSet/>
      <dgm:spPr/>
      <dgm:t>
        <a:bodyPr/>
        <a:lstStyle/>
        <a:p>
          <a:endParaRPr lang="en-US" dirty="0"/>
        </a:p>
      </dgm:t>
    </dgm:pt>
    <dgm:pt modelId="{44650145-FA38-4E44-88A5-876595214ED6}" type="parTrans" cxnId="{8B686FF8-AC02-4911-AB47-80B80AD8AB2E}">
      <dgm:prSet/>
      <dgm:spPr/>
      <dgm:t>
        <a:bodyPr/>
        <a:lstStyle/>
        <a:p>
          <a:endParaRPr lang="en-US"/>
        </a:p>
      </dgm:t>
    </dgm:pt>
    <dgm:pt modelId="{B0ABF17E-DD36-4FFA-8A0C-9F40B874E608}" type="sibTrans" cxnId="{8B686FF8-AC02-4911-AB47-80B80AD8AB2E}">
      <dgm:prSet/>
      <dgm:spPr/>
      <dgm:t>
        <a:bodyPr/>
        <a:lstStyle/>
        <a:p>
          <a:endParaRPr lang="en-US"/>
        </a:p>
      </dgm:t>
    </dgm:pt>
    <dgm:pt modelId="{BE572DD5-5E8F-4667-AB35-C15E7E9865C0}">
      <dgm:prSet/>
      <dgm:spPr/>
      <dgm:t>
        <a:bodyPr/>
        <a:lstStyle/>
        <a:p>
          <a:endParaRPr lang="en-US" dirty="0"/>
        </a:p>
      </dgm:t>
    </dgm:pt>
    <dgm:pt modelId="{92697690-1F91-41C5-83AA-CD40FACC8F78}" type="parTrans" cxnId="{64CF3391-1255-42FB-B053-75CFD058BAED}">
      <dgm:prSet/>
      <dgm:spPr/>
      <dgm:t>
        <a:bodyPr/>
        <a:lstStyle/>
        <a:p>
          <a:endParaRPr lang="en-US"/>
        </a:p>
      </dgm:t>
    </dgm:pt>
    <dgm:pt modelId="{185B1A58-9980-4AF3-9B07-C759C69C6EE4}" type="sibTrans" cxnId="{64CF3391-1255-42FB-B053-75CFD058BAED}">
      <dgm:prSet/>
      <dgm:spPr/>
      <dgm:t>
        <a:bodyPr/>
        <a:lstStyle/>
        <a:p>
          <a:endParaRPr lang="en-US"/>
        </a:p>
      </dgm:t>
    </dgm:pt>
    <dgm:pt modelId="{4A51D53A-E45A-4E17-8033-1A8817C30D46}" type="pres">
      <dgm:prSet presAssocID="{70023EF8-9FC4-4598-AE01-35FB4E550F78}" presName="root" presStyleCnt="0">
        <dgm:presLayoutVars>
          <dgm:dir/>
          <dgm:resizeHandles val="exact"/>
        </dgm:presLayoutVars>
      </dgm:prSet>
      <dgm:spPr/>
    </dgm:pt>
    <dgm:pt modelId="{3B53B287-1361-4057-A35A-F7116F05718B}" type="pres">
      <dgm:prSet presAssocID="{70023EF8-9FC4-4598-AE01-35FB4E550F78}" presName="container" presStyleCnt="0">
        <dgm:presLayoutVars>
          <dgm:dir/>
          <dgm:resizeHandles val="exact"/>
        </dgm:presLayoutVars>
      </dgm:prSet>
      <dgm:spPr/>
    </dgm:pt>
    <dgm:pt modelId="{44E7A72C-D4E8-49CC-8EE2-784849B816AA}" type="pres">
      <dgm:prSet presAssocID="{84E2839A-8090-4E20-8E8F-6BF4CF426E13}" presName="compNode" presStyleCnt="0"/>
      <dgm:spPr/>
    </dgm:pt>
    <dgm:pt modelId="{55268C96-CBD8-41B0-884E-47A72F29BBA7}" type="pres">
      <dgm:prSet presAssocID="{84E2839A-8090-4E20-8E8F-6BF4CF426E13}" presName="iconBgRect" presStyleLbl="bgShp" presStyleIdx="0" presStyleCnt="4" custLinFactNeighborX="28990" custLinFactNeighborY="-3861"/>
      <dgm:spPr>
        <a:solidFill>
          <a:srgbClr val="F3831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CFBDE87D-FBD6-45E1-99B4-F5AA44544980}" type="pres">
      <dgm:prSet presAssocID="{84E2839A-8090-4E20-8E8F-6BF4CF426E13}" presName="iconRect" presStyleLbl="node1" presStyleIdx="0" presStyleCnt="4" custLinFactNeighborX="48979" custLinFactNeighborY="120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AB1F1124-3D1D-4686-8095-20402CD9F064}" type="pres">
      <dgm:prSet presAssocID="{84E2839A-8090-4E20-8E8F-6BF4CF426E13}" presName="spaceRect" presStyleCnt="0"/>
      <dgm:spPr/>
    </dgm:pt>
    <dgm:pt modelId="{16BCCD8C-C022-4475-9593-CE5AAD1AD237}" type="pres">
      <dgm:prSet presAssocID="{84E2839A-8090-4E20-8E8F-6BF4CF426E13}" presName="textRect" presStyleLbl="revTx" presStyleIdx="0" presStyleCnt="4" custLinFactNeighborX="-3775" custLinFactNeighborY="-81203">
        <dgm:presLayoutVars>
          <dgm:chMax val="1"/>
          <dgm:chPref val="1"/>
        </dgm:presLayoutVars>
      </dgm:prSet>
      <dgm:spPr/>
    </dgm:pt>
    <dgm:pt modelId="{8CE666B8-A9A6-401C-A374-4216E579E4A5}" type="pres">
      <dgm:prSet presAssocID="{AF3BEBE1-F99A-4EEF-AD7F-91FB2F086087}" presName="sibTrans" presStyleLbl="sibTrans2D1" presStyleIdx="0" presStyleCnt="0"/>
      <dgm:spPr/>
    </dgm:pt>
    <dgm:pt modelId="{8DA86242-D4D4-42B7-8D6D-696BB14B4F1C}" type="pres">
      <dgm:prSet presAssocID="{51553417-0DC1-4743-954E-D3FF79FBBAC5}" presName="compNode" presStyleCnt="0"/>
      <dgm:spPr/>
    </dgm:pt>
    <dgm:pt modelId="{D9F811FD-0515-49CF-8C6E-66D71BEC2445}" type="pres">
      <dgm:prSet presAssocID="{51553417-0DC1-4743-954E-D3FF79FBBAC5}" presName="iconBgRect" presStyleLbl="bgShp" presStyleIdx="1" presStyleCnt="4" custLinFactX="-200000" custLinFactY="100000" custLinFactNeighborX="-202999" custLinFactNeighborY="159153"/>
      <dgm:spPr>
        <a:solidFill>
          <a:srgbClr val="F3831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88136E27-3E0F-4E5D-801F-B4908B21F494}" type="pres">
      <dgm:prSet presAssocID="{51553417-0DC1-4743-954E-D3FF79FBBAC5}" presName="iconRect" presStyleLbl="node1" presStyleIdx="1" presStyleCnt="4" custLinFactX="-300000" custLinFactY="200000" custLinFactNeighborX="-390839" custLinFactNeighborY="24756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nfluencer"/>
        </a:ext>
      </dgm:extLst>
    </dgm:pt>
    <dgm:pt modelId="{3BD43D77-67CE-4A24-9C84-49A800B26D56}" type="pres">
      <dgm:prSet presAssocID="{51553417-0DC1-4743-954E-D3FF79FBBAC5}" presName="spaceRect" presStyleCnt="0"/>
      <dgm:spPr/>
    </dgm:pt>
    <dgm:pt modelId="{0FC15BFD-5FBF-4C58-9155-730BC9E56594}" type="pres">
      <dgm:prSet presAssocID="{51553417-0DC1-4743-954E-D3FF79FBBAC5}" presName="textRect" presStyleLbl="revTx" presStyleIdx="1" presStyleCnt="4" custScaleX="231688" custLinFactY="37852" custLinFactNeighborX="755" custLinFactNeighborY="100000">
        <dgm:presLayoutVars>
          <dgm:chMax val="1"/>
          <dgm:chPref val="1"/>
        </dgm:presLayoutVars>
      </dgm:prSet>
      <dgm:spPr/>
    </dgm:pt>
    <dgm:pt modelId="{C38D0FAB-B1E4-4823-AEAE-7BE388B61E88}" type="pres">
      <dgm:prSet presAssocID="{C79F105E-AB98-4C7D-B94A-C04DE2068FA2}" presName="sibTrans" presStyleLbl="sibTrans2D1" presStyleIdx="0" presStyleCnt="0"/>
      <dgm:spPr/>
    </dgm:pt>
    <dgm:pt modelId="{C1058334-D78A-403D-A742-F4511D6F4815}" type="pres">
      <dgm:prSet presAssocID="{C36E65C5-21FA-402F-BB16-BB85FCE5EAD8}" presName="compNode" presStyleCnt="0"/>
      <dgm:spPr/>
    </dgm:pt>
    <dgm:pt modelId="{3644160F-3C99-4FEA-B092-814EA078C585}" type="pres">
      <dgm:prSet presAssocID="{C36E65C5-21FA-402F-BB16-BB85FCE5EAD8}" presName="iconBgRect" presStyleLbl="bgShp" presStyleIdx="2" presStyleCnt="4" custLinFactNeighborX="4267" custLinFactNeighborY="-48954"/>
      <dgm:spPr>
        <a:solidFill>
          <a:srgbClr val="F3831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98BBA330-AF4B-463F-AFCE-A745E80B240A}" type="pres">
      <dgm:prSet presAssocID="{C36E65C5-21FA-402F-BB16-BB85FCE5EAD8}" presName="iconRect" presStyleLbl="node1" presStyleIdx="2" presStyleCnt="4" custLinFactNeighborX="8440" custLinFactNeighborY="-8325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gnifying glass"/>
        </a:ext>
      </dgm:extLst>
    </dgm:pt>
    <dgm:pt modelId="{E692E650-C416-4A72-A491-FD7E068A5874}" type="pres">
      <dgm:prSet presAssocID="{C36E65C5-21FA-402F-BB16-BB85FCE5EAD8}" presName="spaceRect" presStyleCnt="0"/>
      <dgm:spPr/>
    </dgm:pt>
    <dgm:pt modelId="{314452F5-2F85-4745-AB84-FA6F15BCB170}" type="pres">
      <dgm:prSet presAssocID="{C36E65C5-21FA-402F-BB16-BB85FCE5EAD8}" presName="textRect" presStyleLbl="revTx" presStyleIdx="2" presStyleCnt="4" custScaleX="224008" custLinFactX="67893" custLinFactNeighborX="100000" custLinFactNeighborY="95635">
        <dgm:presLayoutVars>
          <dgm:chMax val="1"/>
          <dgm:chPref val="1"/>
        </dgm:presLayoutVars>
      </dgm:prSet>
      <dgm:spPr/>
    </dgm:pt>
    <dgm:pt modelId="{B2A16EDC-BBE3-4B95-8B82-B294F772BF92}" type="pres">
      <dgm:prSet presAssocID="{B0ABF17E-DD36-4FFA-8A0C-9F40B874E608}" presName="sibTrans" presStyleLbl="sibTrans2D1" presStyleIdx="0" presStyleCnt="0"/>
      <dgm:spPr/>
    </dgm:pt>
    <dgm:pt modelId="{9A5CD10E-B771-46A8-BA6F-D1315E679010}" type="pres">
      <dgm:prSet presAssocID="{BE572DD5-5E8F-4667-AB35-C15E7E9865C0}" presName="compNode" presStyleCnt="0"/>
      <dgm:spPr/>
    </dgm:pt>
    <dgm:pt modelId="{8C8468EA-64DC-49B6-967F-6C91FD575C4B}" type="pres">
      <dgm:prSet presAssocID="{BE572DD5-5E8F-4667-AB35-C15E7E9865C0}" presName="iconBgRect" presStyleLbl="bgShp" presStyleIdx="3" presStyleCnt="4" custLinFactNeighborX="-29491" custLinFactNeighborY="-141"/>
      <dgm:spPr>
        <a:solidFill>
          <a:srgbClr val="F3831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EC8CFA3B-70EC-4150-B843-4C7B95A5AC2C}" type="pres">
      <dgm:prSet presAssocID="{BE572DD5-5E8F-4667-AB35-C15E7E9865C0}" presName="iconRect" presStyleLbl="node1" presStyleIdx="3" presStyleCnt="4" custLinFactNeighborX="-49764" custLinFactNeighborY="745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ity"/>
        </a:ext>
      </dgm:extLst>
    </dgm:pt>
    <dgm:pt modelId="{D814A64E-1A6E-4D4E-9829-BB24CB10EF06}" type="pres">
      <dgm:prSet presAssocID="{BE572DD5-5E8F-4667-AB35-C15E7E9865C0}" presName="spaceRect" presStyleCnt="0"/>
      <dgm:spPr/>
    </dgm:pt>
    <dgm:pt modelId="{2AFCAA0B-585F-4B4B-9A54-79ED72F3B375}" type="pres">
      <dgm:prSet presAssocID="{BE572DD5-5E8F-4667-AB35-C15E7E9865C0}" presName="textRect" presStyleLbl="revTx" presStyleIdx="3" presStyleCnt="4" custScaleX="252651" custLinFactX="40262" custLinFactNeighborX="100000" custLinFactNeighborY="-11090">
        <dgm:presLayoutVars>
          <dgm:chMax val="1"/>
          <dgm:chPref val="1"/>
        </dgm:presLayoutVars>
      </dgm:prSet>
      <dgm:spPr/>
    </dgm:pt>
  </dgm:ptLst>
  <dgm:cxnLst>
    <dgm:cxn modelId="{516C4F18-A933-4EFA-B128-0133EC43FB7F}" srcId="{70023EF8-9FC4-4598-AE01-35FB4E550F78}" destId="{84E2839A-8090-4E20-8E8F-6BF4CF426E13}" srcOrd="0" destOrd="0" parTransId="{7BD28202-E68E-494B-9D02-2DB553566C63}" sibTransId="{AF3BEBE1-F99A-4EEF-AD7F-91FB2F086087}"/>
    <dgm:cxn modelId="{0A2A3824-6FB9-41A1-9AAF-77DB6C786CE4}" srcId="{70023EF8-9FC4-4598-AE01-35FB4E550F78}" destId="{51553417-0DC1-4743-954E-D3FF79FBBAC5}" srcOrd="1" destOrd="0" parTransId="{3253EF53-BFEE-4733-A958-AF7208F8070E}" sibTransId="{C79F105E-AB98-4C7D-B94A-C04DE2068FA2}"/>
    <dgm:cxn modelId="{27DFF524-EFBC-4DD3-8195-FDFA3D3622F9}" type="presOf" srcId="{BE572DD5-5E8F-4667-AB35-C15E7E9865C0}" destId="{2AFCAA0B-585F-4B4B-9A54-79ED72F3B375}" srcOrd="0" destOrd="0" presId="urn:microsoft.com/office/officeart/2018/2/layout/IconCircleList"/>
    <dgm:cxn modelId="{64DDA631-C977-46B2-8B66-B8F320EA3CAC}" type="presOf" srcId="{AF3BEBE1-F99A-4EEF-AD7F-91FB2F086087}" destId="{8CE666B8-A9A6-401C-A374-4216E579E4A5}" srcOrd="0" destOrd="0" presId="urn:microsoft.com/office/officeart/2018/2/layout/IconCircleList"/>
    <dgm:cxn modelId="{49335B6C-0AEC-45AE-A8FF-E8F2DF3CC042}" type="presOf" srcId="{84E2839A-8090-4E20-8E8F-6BF4CF426E13}" destId="{16BCCD8C-C022-4475-9593-CE5AAD1AD237}" srcOrd="0" destOrd="0" presId="urn:microsoft.com/office/officeart/2018/2/layout/IconCircleList"/>
    <dgm:cxn modelId="{3BBD7F6E-DEC1-4F15-B19D-6EA38141B15D}" type="presOf" srcId="{51553417-0DC1-4743-954E-D3FF79FBBAC5}" destId="{0FC15BFD-5FBF-4C58-9155-730BC9E56594}" srcOrd="0" destOrd="0" presId="urn:microsoft.com/office/officeart/2018/2/layout/IconCircleList"/>
    <dgm:cxn modelId="{5D56C853-3E3D-4355-8D8E-0CD1EBEB4366}" type="presOf" srcId="{C79F105E-AB98-4C7D-B94A-C04DE2068FA2}" destId="{C38D0FAB-B1E4-4823-AEAE-7BE388B61E88}" srcOrd="0" destOrd="0" presId="urn:microsoft.com/office/officeart/2018/2/layout/IconCircleList"/>
    <dgm:cxn modelId="{25463D90-0A2C-424E-8EB9-E002E2645005}" type="presOf" srcId="{B0ABF17E-DD36-4FFA-8A0C-9F40B874E608}" destId="{B2A16EDC-BBE3-4B95-8B82-B294F772BF92}" srcOrd="0" destOrd="0" presId="urn:microsoft.com/office/officeart/2018/2/layout/IconCircleList"/>
    <dgm:cxn modelId="{64CF3391-1255-42FB-B053-75CFD058BAED}" srcId="{70023EF8-9FC4-4598-AE01-35FB4E550F78}" destId="{BE572DD5-5E8F-4667-AB35-C15E7E9865C0}" srcOrd="3" destOrd="0" parTransId="{92697690-1F91-41C5-83AA-CD40FACC8F78}" sibTransId="{185B1A58-9980-4AF3-9B07-C759C69C6EE4}"/>
    <dgm:cxn modelId="{DE0F32F4-831F-4610-B2BE-8D9243853571}" type="presOf" srcId="{C36E65C5-21FA-402F-BB16-BB85FCE5EAD8}" destId="{314452F5-2F85-4745-AB84-FA6F15BCB170}" srcOrd="0" destOrd="0" presId="urn:microsoft.com/office/officeart/2018/2/layout/IconCircleList"/>
    <dgm:cxn modelId="{8B686FF8-AC02-4911-AB47-80B80AD8AB2E}" srcId="{70023EF8-9FC4-4598-AE01-35FB4E550F78}" destId="{C36E65C5-21FA-402F-BB16-BB85FCE5EAD8}" srcOrd="2" destOrd="0" parTransId="{44650145-FA38-4E44-88A5-876595214ED6}" sibTransId="{B0ABF17E-DD36-4FFA-8A0C-9F40B874E608}"/>
    <dgm:cxn modelId="{60452AFC-5D04-46E6-B3A1-93A690E38209}" type="presOf" srcId="{70023EF8-9FC4-4598-AE01-35FB4E550F78}" destId="{4A51D53A-E45A-4E17-8033-1A8817C30D46}" srcOrd="0" destOrd="0" presId="urn:microsoft.com/office/officeart/2018/2/layout/IconCircleList"/>
    <dgm:cxn modelId="{727069E9-704B-455E-A8A4-091BEA9CBB4F}" type="presParOf" srcId="{4A51D53A-E45A-4E17-8033-1A8817C30D46}" destId="{3B53B287-1361-4057-A35A-F7116F05718B}" srcOrd="0" destOrd="0" presId="urn:microsoft.com/office/officeart/2018/2/layout/IconCircleList"/>
    <dgm:cxn modelId="{16229AEC-A5F6-4F32-B068-A096F73A5DFA}" type="presParOf" srcId="{3B53B287-1361-4057-A35A-F7116F05718B}" destId="{44E7A72C-D4E8-49CC-8EE2-784849B816AA}" srcOrd="0" destOrd="0" presId="urn:microsoft.com/office/officeart/2018/2/layout/IconCircleList"/>
    <dgm:cxn modelId="{510C0217-ED86-4EF5-A0DF-522BC5CD4BB7}" type="presParOf" srcId="{44E7A72C-D4E8-49CC-8EE2-784849B816AA}" destId="{55268C96-CBD8-41B0-884E-47A72F29BBA7}" srcOrd="0" destOrd="0" presId="urn:microsoft.com/office/officeart/2018/2/layout/IconCircleList"/>
    <dgm:cxn modelId="{735BADD0-D865-4D15-A077-9170729BEF9D}" type="presParOf" srcId="{44E7A72C-D4E8-49CC-8EE2-784849B816AA}" destId="{CFBDE87D-FBD6-45E1-99B4-F5AA44544980}" srcOrd="1" destOrd="0" presId="urn:microsoft.com/office/officeart/2018/2/layout/IconCircleList"/>
    <dgm:cxn modelId="{A7E03228-6821-4F95-B852-039A6F5BF3C5}" type="presParOf" srcId="{44E7A72C-D4E8-49CC-8EE2-784849B816AA}" destId="{AB1F1124-3D1D-4686-8095-20402CD9F064}" srcOrd="2" destOrd="0" presId="urn:microsoft.com/office/officeart/2018/2/layout/IconCircleList"/>
    <dgm:cxn modelId="{1F09869A-9B6B-432C-97A2-BD07174E9072}" type="presParOf" srcId="{44E7A72C-D4E8-49CC-8EE2-784849B816AA}" destId="{16BCCD8C-C022-4475-9593-CE5AAD1AD237}" srcOrd="3" destOrd="0" presId="urn:microsoft.com/office/officeart/2018/2/layout/IconCircleList"/>
    <dgm:cxn modelId="{56C83CEA-E4C8-485D-89DF-304464459722}" type="presParOf" srcId="{3B53B287-1361-4057-A35A-F7116F05718B}" destId="{8CE666B8-A9A6-401C-A374-4216E579E4A5}" srcOrd="1" destOrd="0" presId="urn:microsoft.com/office/officeart/2018/2/layout/IconCircleList"/>
    <dgm:cxn modelId="{2376430C-1381-40A6-B280-2A529E6EEF06}" type="presParOf" srcId="{3B53B287-1361-4057-A35A-F7116F05718B}" destId="{8DA86242-D4D4-42B7-8D6D-696BB14B4F1C}" srcOrd="2" destOrd="0" presId="urn:microsoft.com/office/officeart/2018/2/layout/IconCircleList"/>
    <dgm:cxn modelId="{0B4A0213-0404-4B0C-A117-BC6B9C30684F}" type="presParOf" srcId="{8DA86242-D4D4-42B7-8D6D-696BB14B4F1C}" destId="{D9F811FD-0515-49CF-8C6E-66D71BEC2445}" srcOrd="0" destOrd="0" presId="urn:microsoft.com/office/officeart/2018/2/layout/IconCircleList"/>
    <dgm:cxn modelId="{C1FAF879-6754-4AB3-845B-FBAC42A375AA}" type="presParOf" srcId="{8DA86242-D4D4-42B7-8D6D-696BB14B4F1C}" destId="{88136E27-3E0F-4E5D-801F-B4908B21F494}" srcOrd="1" destOrd="0" presId="urn:microsoft.com/office/officeart/2018/2/layout/IconCircleList"/>
    <dgm:cxn modelId="{5499238A-91BA-4221-9919-BD2812D2458B}" type="presParOf" srcId="{8DA86242-D4D4-42B7-8D6D-696BB14B4F1C}" destId="{3BD43D77-67CE-4A24-9C84-49A800B26D56}" srcOrd="2" destOrd="0" presId="urn:microsoft.com/office/officeart/2018/2/layout/IconCircleList"/>
    <dgm:cxn modelId="{813B33D4-3B5C-46A3-BD97-7628ACF6122E}" type="presParOf" srcId="{8DA86242-D4D4-42B7-8D6D-696BB14B4F1C}" destId="{0FC15BFD-5FBF-4C58-9155-730BC9E56594}" srcOrd="3" destOrd="0" presId="urn:microsoft.com/office/officeart/2018/2/layout/IconCircleList"/>
    <dgm:cxn modelId="{7E32503C-BAD7-4059-AD03-F5E138C04199}" type="presParOf" srcId="{3B53B287-1361-4057-A35A-F7116F05718B}" destId="{C38D0FAB-B1E4-4823-AEAE-7BE388B61E88}" srcOrd="3" destOrd="0" presId="urn:microsoft.com/office/officeart/2018/2/layout/IconCircleList"/>
    <dgm:cxn modelId="{8B803DB5-6F9D-4B16-9AEF-7ED6DA9EF407}" type="presParOf" srcId="{3B53B287-1361-4057-A35A-F7116F05718B}" destId="{C1058334-D78A-403D-A742-F4511D6F4815}" srcOrd="4" destOrd="0" presId="urn:microsoft.com/office/officeart/2018/2/layout/IconCircleList"/>
    <dgm:cxn modelId="{EAA8C8A7-A7C8-4C0C-A25A-482F430BC146}" type="presParOf" srcId="{C1058334-D78A-403D-A742-F4511D6F4815}" destId="{3644160F-3C99-4FEA-B092-814EA078C585}" srcOrd="0" destOrd="0" presId="urn:microsoft.com/office/officeart/2018/2/layout/IconCircleList"/>
    <dgm:cxn modelId="{CD762445-FE77-4B26-B925-00FC5FC7C538}" type="presParOf" srcId="{C1058334-D78A-403D-A742-F4511D6F4815}" destId="{98BBA330-AF4B-463F-AFCE-A745E80B240A}" srcOrd="1" destOrd="0" presId="urn:microsoft.com/office/officeart/2018/2/layout/IconCircleList"/>
    <dgm:cxn modelId="{CC451A32-4DBD-4765-80BF-06B3C505BE53}" type="presParOf" srcId="{C1058334-D78A-403D-A742-F4511D6F4815}" destId="{E692E650-C416-4A72-A491-FD7E068A5874}" srcOrd="2" destOrd="0" presId="urn:microsoft.com/office/officeart/2018/2/layout/IconCircleList"/>
    <dgm:cxn modelId="{292A8F51-EF9A-4779-A8E4-D6F7F0780E26}" type="presParOf" srcId="{C1058334-D78A-403D-A742-F4511D6F4815}" destId="{314452F5-2F85-4745-AB84-FA6F15BCB170}" srcOrd="3" destOrd="0" presId="urn:microsoft.com/office/officeart/2018/2/layout/IconCircleList"/>
    <dgm:cxn modelId="{55D5EAA8-4271-4662-B57A-E2D087048F88}" type="presParOf" srcId="{3B53B287-1361-4057-A35A-F7116F05718B}" destId="{B2A16EDC-BBE3-4B95-8B82-B294F772BF92}" srcOrd="5" destOrd="0" presId="urn:microsoft.com/office/officeart/2018/2/layout/IconCircleList"/>
    <dgm:cxn modelId="{1D49A025-04A1-4EAC-AD41-89C93A634320}" type="presParOf" srcId="{3B53B287-1361-4057-A35A-F7116F05718B}" destId="{9A5CD10E-B771-46A8-BA6F-D1315E679010}" srcOrd="6" destOrd="0" presId="urn:microsoft.com/office/officeart/2018/2/layout/IconCircleList"/>
    <dgm:cxn modelId="{8ED5BF00-E167-49E8-BBCE-B680A6BE9A3F}" type="presParOf" srcId="{9A5CD10E-B771-46A8-BA6F-D1315E679010}" destId="{8C8468EA-64DC-49B6-967F-6C91FD575C4B}" srcOrd="0" destOrd="0" presId="urn:microsoft.com/office/officeart/2018/2/layout/IconCircleList"/>
    <dgm:cxn modelId="{7952678A-E93F-4CC8-A32B-E756020FC4C3}" type="presParOf" srcId="{9A5CD10E-B771-46A8-BA6F-D1315E679010}" destId="{EC8CFA3B-70EC-4150-B843-4C7B95A5AC2C}" srcOrd="1" destOrd="0" presId="urn:microsoft.com/office/officeart/2018/2/layout/IconCircleList"/>
    <dgm:cxn modelId="{567AC324-21B8-48D4-8F37-970EF81D5343}" type="presParOf" srcId="{9A5CD10E-B771-46A8-BA6F-D1315E679010}" destId="{D814A64E-1A6E-4D4E-9829-BB24CB10EF06}" srcOrd="2" destOrd="0" presId="urn:microsoft.com/office/officeart/2018/2/layout/IconCircleList"/>
    <dgm:cxn modelId="{29BA44F2-DD9B-4AF8-B0F0-B53EDA676504}" type="presParOf" srcId="{9A5CD10E-B771-46A8-BA6F-D1315E679010}" destId="{2AFCAA0B-585F-4B4B-9A54-79ED72F3B375}" srcOrd="3" destOrd="0" presId="urn:microsoft.com/office/officeart/2018/2/layout/IconCircleList"/>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68C96-CBD8-41B0-884E-47A72F29BBA7}">
      <dsp:nvSpPr>
        <dsp:cNvPr id="0" name=""/>
        <dsp:cNvSpPr/>
      </dsp:nvSpPr>
      <dsp:spPr>
        <a:xfrm>
          <a:off x="393688" y="99902"/>
          <a:ext cx="889791" cy="889791"/>
        </a:xfrm>
        <a:prstGeom prst="ellipse">
          <a:avLst/>
        </a:prstGeom>
        <a:solidFill>
          <a:srgbClr val="F38316"/>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CFBDE87D-FBD6-45E1-99B4-F5AA44544980}">
      <dsp:nvSpPr>
        <dsp:cNvPr id="0" name=""/>
        <dsp:cNvSpPr/>
      </dsp:nvSpPr>
      <dsp:spPr>
        <a:xfrm>
          <a:off x="575364" y="327327"/>
          <a:ext cx="516079" cy="5160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BCCD8C-C022-4475-9593-CE5AAD1AD237}">
      <dsp:nvSpPr>
        <dsp:cNvPr id="0" name=""/>
        <dsp:cNvSpPr/>
      </dsp:nvSpPr>
      <dsp:spPr>
        <a:xfrm>
          <a:off x="1137023" y="0"/>
          <a:ext cx="2097366" cy="889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endParaRPr lang="en-US" sz="2400" kern="1200" dirty="0"/>
        </a:p>
      </dsp:txBody>
      <dsp:txXfrm>
        <a:off x="1137023" y="0"/>
        <a:ext cx="2097366" cy="889791"/>
      </dsp:txXfrm>
    </dsp:sp>
    <dsp:sp modelId="{D9F811FD-0515-49CF-8C6E-66D71BEC2445}">
      <dsp:nvSpPr>
        <dsp:cNvPr id="0" name=""/>
        <dsp:cNvSpPr/>
      </dsp:nvSpPr>
      <dsp:spPr>
        <a:xfrm>
          <a:off x="393691" y="2440180"/>
          <a:ext cx="889791" cy="889791"/>
        </a:xfrm>
        <a:prstGeom prst="ellipse">
          <a:avLst/>
        </a:prstGeom>
        <a:solidFill>
          <a:srgbClr val="F38316"/>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88136E27-3E0F-4E5D-801F-B4908B21F494}">
      <dsp:nvSpPr>
        <dsp:cNvPr id="0" name=""/>
        <dsp:cNvSpPr/>
      </dsp:nvSpPr>
      <dsp:spPr>
        <a:xfrm>
          <a:off x="601123" y="2630914"/>
          <a:ext cx="516079" cy="5160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FC15BFD-5FBF-4C58-9155-730BC9E56594}">
      <dsp:nvSpPr>
        <dsp:cNvPr id="0" name=""/>
        <dsp:cNvSpPr/>
      </dsp:nvSpPr>
      <dsp:spPr>
        <a:xfrm>
          <a:off x="3694850" y="1360853"/>
          <a:ext cx="4859346" cy="889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endParaRPr lang="en-US" sz="1200" kern="1200" dirty="0"/>
        </a:p>
      </dsp:txBody>
      <dsp:txXfrm>
        <a:off x="3694850" y="1360853"/>
        <a:ext cx="4859346" cy="889791"/>
      </dsp:txXfrm>
    </dsp:sp>
    <dsp:sp modelId="{3644160F-3C99-4FEA-B092-814EA078C585}">
      <dsp:nvSpPr>
        <dsp:cNvPr id="0" name=""/>
        <dsp:cNvSpPr/>
      </dsp:nvSpPr>
      <dsp:spPr>
        <a:xfrm>
          <a:off x="393694" y="1345190"/>
          <a:ext cx="889791" cy="889791"/>
        </a:xfrm>
        <a:prstGeom prst="ellipse">
          <a:avLst/>
        </a:prstGeom>
        <a:solidFill>
          <a:srgbClr val="F38316"/>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98BBA330-AF4B-463F-AFCE-A745E80B240A}">
      <dsp:nvSpPr>
        <dsp:cNvPr id="0" name=""/>
        <dsp:cNvSpPr/>
      </dsp:nvSpPr>
      <dsp:spPr>
        <a:xfrm>
          <a:off x="586140" y="1537968"/>
          <a:ext cx="516079" cy="5160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14452F5-2F85-4745-AB84-FA6F15BCB170}">
      <dsp:nvSpPr>
        <dsp:cNvPr id="0" name=""/>
        <dsp:cNvSpPr/>
      </dsp:nvSpPr>
      <dsp:spPr>
        <a:xfrm>
          <a:off x="3657069" y="2631731"/>
          <a:ext cx="4698268" cy="889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endParaRPr lang="en-US" sz="2400" kern="1200" dirty="0"/>
        </a:p>
      </dsp:txBody>
      <dsp:txXfrm>
        <a:off x="3657069" y="2631731"/>
        <a:ext cx="4698268" cy="889791"/>
      </dsp:txXfrm>
    </dsp:sp>
    <dsp:sp modelId="{8C8468EA-64DC-49B6-967F-6C91FD575C4B}">
      <dsp:nvSpPr>
        <dsp:cNvPr id="0" name=""/>
        <dsp:cNvSpPr/>
      </dsp:nvSpPr>
      <dsp:spPr>
        <a:xfrm>
          <a:off x="393692" y="3426045"/>
          <a:ext cx="889791" cy="889791"/>
        </a:xfrm>
        <a:prstGeom prst="ellipse">
          <a:avLst/>
        </a:prstGeom>
        <a:solidFill>
          <a:srgbClr val="F38316"/>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EC8CFA3B-70EC-4150-B843-4C7B95A5AC2C}">
      <dsp:nvSpPr>
        <dsp:cNvPr id="0" name=""/>
        <dsp:cNvSpPr/>
      </dsp:nvSpPr>
      <dsp:spPr>
        <a:xfrm>
          <a:off x="586136" y="3652645"/>
          <a:ext cx="516079" cy="51607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FCAA0B-585F-4B4B-9A54-79ED72F3B375}">
      <dsp:nvSpPr>
        <dsp:cNvPr id="0" name=""/>
        <dsp:cNvSpPr/>
      </dsp:nvSpPr>
      <dsp:spPr>
        <a:xfrm>
          <a:off x="3077545" y="3328622"/>
          <a:ext cx="5299017" cy="8897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endParaRPr lang="en-US" sz="2400" kern="1200" dirty="0"/>
        </a:p>
      </dsp:txBody>
      <dsp:txXfrm>
        <a:off x="3077545" y="3328622"/>
        <a:ext cx="5299017" cy="889791"/>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3"/>
          </a:xfrm>
          <a:prstGeom prst="rect">
            <a:avLst/>
          </a:prstGeom>
        </p:spPr>
        <p:txBody>
          <a:bodyPr vert="horz" lIns="92830" tIns="46415" rIns="92830" bIns="46415" rtlCol="0"/>
          <a:lstStyle>
            <a:lvl1pPr algn="l">
              <a:defRPr sz="1200"/>
            </a:lvl1pPr>
          </a:lstStyle>
          <a:p>
            <a:endParaRPr lang="en-GB"/>
          </a:p>
        </p:txBody>
      </p:sp>
      <p:sp>
        <p:nvSpPr>
          <p:cNvPr id="3" name="Date Placeholder 2"/>
          <p:cNvSpPr>
            <a:spLocks noGrp="1"/>
          </p:cNvSpPr>
          <p:nvPr>
            <p:ph type="dt" idx="1"/>
          </p:nvPr>
        </p:nvSpPr>
        <p:spPr>
          <a:xfrm>
            <a:off x="3857637" y="0"/>
            <a:ext cx="2951163" cy="498853"/>
          </a:xfrm>
          <a:prstGeom prst="rect">
            <a:avLst/>
          </a:prstGeom>
        </p:spPr>
        <p:txBody>
          <a:bodyPr vert="horz" lIns="92830" tIns="46415" rIns="92830" bIns="46415" rtlCol="0"/>
          <a:lstStyle>
            <a:lvl1pPr algn="r">
              <a:defRPr sz="1200"/>
            </a:lvl1pPr>
          </a:lstStyle>
          <a:p>
            <a:fld id="{FE0E2225-6089-41C1-9D49-C0F56862ADF4}" type="datetimeFigureOut">
              <a:rPr lang="en-GB" smtClean="0"/>
              <a:t>08/02/2023</a:t>
            </a:fld>
            <a:endParaRPr lang="en-GB"/>
          </a:p>
        </p:txBody>
      </p:sp>
      <p:sp>
        <p:nvSpPr>
          <p:cNvPr id="4" name="Slide Image Placeholder 3"/>
          <p:cNvSpPr>
            <a:spLocks noGrp="1" noRot="1" noChangeAspect="1"/>
          </p:cNvSpPr>
          <p:nvPr>
            <p:ph type="sldImg" idx="2"/>
          </p:nvPr>
        </p:nvSpPr>
        <p:spPr>
          <a:xfrm>
            <a:off x="1168400" y="1243013"/>
            <a:ext cx="4473575" cy="3355975"/>
          </a:xfrm>
          <a:prstGeom prst="rect">
            <a:avLst/>
          </a:prstGeom>
          <a:noFill/>
          <a:ln w="12700">
            <a:solidFill>
              <a:prstClr val="black"/>
            </a:solidFill>
          </a:ln>
        </p:spPr>
        <p:txBody>
          <a:bodyPr vert="horz" lIns="92830" tIns="46415" rIns="92830" bIns="46415" rtlCol="0" anchor="ctr"/>
          <a:lstStyle/>
          <a:p>
            <a:endParaRPr lang="en-GB"/>
          </a:p>
        </p:txBody>
      </p:sp>
      <p:sp>
        <p:nvSpPr>
          <p:cNvPr id="5" name="Notes Placeholder 4"/>
          <p:cNvSpPr>
            <a:spLocks noGrp="1"/>
          </p:cNvSpPr>
          <p:nvPr>
            <p:ph type="body" sz="quarter" idx="3"/>
          </p:nvPr>
        </p:nvSpPr>
        <p:spPr>
          <a:xfrm>
            <a:off x="681038" y="4784835"/>
            <a:ext cx="5448300" cy="391486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3"/>
            <a:ext cx="2951163" cy="498852"/>
          </a:xfrm>
          <a:prstGeom prst="rect">
            <a:avLst/>
          </a:prstGeom>
        </p:spPr>
        <p:txBody>
          <a:bodyPr vert="horz" lIns="92830" tIns="46415" rIns="92830" bIns="46415" rtlCol="0" anchor="b"/>
          <a:lstStyle>
            <a:lvl1pPr algn="l">
              <a:defRPr sz="1200"/>
            </a:lvl1pPr>
          </a:lstStyle>
          <a:p>
            <a:endParaRPr lang="en-GB"/>
          </a:p>
        </p:txBody>
      </p:sp>
      <p:sp>
        <p:nvSpPr>
          <p:cNvPr id="7" name="Slide Number Placeholder 6"/>
          <p:cNvSpPr>
            <a:spLocks noGrp="1"/>
          </p:cNvSpPr>
          <p:nvPr>
            <p:ph type="sldNum" sz="quarter" idx="5"/>
          </p:nvPr>
        </p:nvSpPr>
        <p:spPr>
          <a:xfrm>
            <a:off x="3857637" y="9443663"/>
            <a:ext cx="2951163" cy="498852"/>
          </a:xfrm>
          <a:prstGeom prst="rect">
            <a:avLst/>
          </a:prstGeom>
        </p:spPr>
        <p:txBody>
          <a:bodyPr vert="horz" lIns="92830" tIns="46415" rIns="92830" bIns="46415" rtlCol="0" anchor="b"/>
          <a:lstStyle>
            <a:lvl1pPr algn="r">
              <a:defRPr sz="1200"/>
            </a:lvl1pPr>
          </a:lstStyle>
          <a:p>
            <a:fld id="{7BEE8CB4-8E61-4B98-BFCB-B3703930939E}" type="slidenum">
              <a:rPr lang="en-GB" smtClean="0"/>
              <a:t>‹#›</a:t>
            </a:fld>
            <a:endParaRPr lang="en-GB"/>
          </a:p>
        </p:txBody>
      </p:sp>
    </p:spTree>
    <p:extLst>
      <p:ext uri="{BB962C8B-B14F-4D97-AF65-F5344CB8AC3E}">
        <p14:creationId xmlns:p14="http://schemas.microsoft.com/office/powerpoint/2010/main" val="769161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0668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F3940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30191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8767" y="5868923"/>
            <a:ext cx="9061704" cy="989076"/>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611123" y="4309871"/>
            <a:ext cx="1679448" cy="1674876"/>
          </a:xfrm>
          <a:prstGeom prst="rect">
            <a:avLst/>
          </a:prstGeom>
          <a:blipFill>
            <a:blip r:embed="rId3" cstate="print"/>
            <a:stretch>
              <a:fillRect/>
            </a:stretch>
          </a:blipFill>
        </p:spPr>
        <p:txBody>
          <a:bodyPr wrap="square" lIns="0" tIns="0" rIns="0" bIns="0" rtlCol="0"/>
          <a:lstStyle/>
          <a:p>
            <a:endParaRPr/>
          </a:p>
        </p:txBody>
      </p:sp>
      <p:sp>
        <p:nvSpPr>
          <p:cNvPr id="18" name="bg object 18"/>
          <p:cNvSpPr/>
          <p:nvPr/>
        </p:nvSpPr>
        <p:spPr>
          <a:xfrm>
            <a:off x="920495" y="4671059"/>
            <a:ext cx="739140" cy="740663"/>
          </a:xfrm>
          <a:prstGeom prst="rect">
            <a:avLst/>
          </a:prstGeom>
          <a:blipFill>
            <a:blip r:embed="rId4"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1" i="0">
                <a:solidFill>
                  <a:srgbClr val="F3940D"/>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5882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F3940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643157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7700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99670AB7-050A-42EA-ADCE-1743CC9D3807}" type="datetimeFigureOut">
              <a:rPr lang="en-GB" smtClean="0"/>
              <a:t>08/02/2023</a:t>
            </a:fld>
            <a:endParaRPr lang="en-GB"/>
          </a:p>
        </p:txBody>
      </p:sp>
      <p:sp>
        <p:nvSpPr>
          <p:cNvPr id="5" name="Footer Placeholder 4"/>
          <p:cNvSpPr>
            <a:spLocks noGrp="1"/>
          </p:cNvSpPr>
          <p:nvPr>
            <p:ph type="ftr" sz="quarter" idx="11"/>
          </p:nvPr>
        </p:nvSpPr>
        <p:spPr>
          <a:xfrm>
            <a:off x="0" y="5891134"/>
            <a:ext cx="9144000" cy="1180268"/>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09745FD-C2AA-4807-A296-33AE3F52EFCC}" type="slidenum">
              <a:rPr lang="en-GB" smtClean="0"/>
              <a:t>‹#›</a:t>
            </a:fld>
            <a:endParaRPr lang="en-GB"/>
          </a:p>
        </p:txBody>
      </p:sp>
    </p:spTree>
    <p:extLst>
      <p:ext uri="{BB962C8B-B14F-4D97-AF65-F5344CB8AC3E}">
        <p14:creationId xmlns:p14="http://schemas.microsoft.com/office/powerpoint/2010/main" val="50553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8767" y="5868923"/>
            <a:ext cx="9061704" cy="989076"/>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1422781" y="115569"/>
            <a:ext cx="6298437" cy="1214120"/>
          </a:xfrm>
          <a:prstGeom prst="rect">
            <a:avLst/>
          </a:prstGeom>
        </p:spPr>
        <p:txBody>
          <a:bodyPr wrap="square" lIns="0" tIns="0" rIns="0" bIns="0">
            <a:spAutoFit/>
          </a:bodyPr>
          <a:lstStyle>
            <a:lvl1pPr>
              <a:defRPr sz="2800" b="1" i="0">
                <a:solidFill>
                  <a:srgbClr val="F3940D"/>
                </a:solidFill>
                <a:latin typeface="Arial"/>
                <a:cs typeface="Arial"/>
              </a:defRPr>
            </a:lvl1pPr>
          </a:lstStyle>
          <a:p>
            <a:endParaRPr/>
          </a:p>
        </p:txBody>
      </p:sp>
      <p:sp>
        <p:nvSpPr>
          <p:cNvPr id="3" name="Holder 3"/>
          <p:cNvSpPr>
            <a:spLocks noGrp="1"/>
          </p:cNvSpPr>
          <p:nvPr>
            <p:ph type="body" idx="1"/>
          </p:nvPr>
        </p:nvSpPr>
        <p:spPr>
          <a:xfrm>
            <a:off x="961440" y="2251659"/>
            <a:ext cx="7221118" cy="28797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2/8/2023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051571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neighbours@ready4home.co.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E43693C3-4031-4EEF-AD45-DF8D1E26BF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245" y="661646"/>
            <a:ext cx="7718846" cy="3924616"/>
          </a:xfrm>
          <a:prstGeom prst="rect">
            <a:avLst/>
          </a:prstGeom>
        </p:spPr>
      </p:pic>
    </p:spTree>
    <p:extLst>
      <p:ext uri="{BB962C8B-B14F-4D97-AF65-F5344CB8AC3E}">
        <p14:creationId xmlns:p14="http://schemas.microsoft.com/office/powerpoint/2010/main" val="2566721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F69C5-455D-4858-A807-CE7AD5F980D4}"/>
              </a:ext>
            </a:extLst>
          </p:cNvPr>
          <p:cNvSpPr>
            <a:spLocks noGrp="1"/>
          </p:cNvSpPr>
          <p:nvPr>
            <p:ph type="title"/>
          </p:nvPr>
        </p:nvSpPr>
        <p:spPr>
          <a:xfrm>
            <a:off x="383117" y="1148293"/>
            <a:ext cx="7886700" cy="1325563"/>
          </a:xfrm>
        </p:spPr>
        <p:txBody>
          <a:bodyPr>
            <a:normAutofit/>
          </a:bodyPr>
          <a:lstStyle/>
          <a:p>
            <a:pPr algn="ctr"/>
            <a:r>
              <a:rPr lang="en-GB" sz="3200" b="1" dirty="0" err="1">
                <a:solidFill>
                  <a:srgbClr val="F3960D"/>
                </a:solidFill>
                <a:latin typeface="+mn-lt"/>
              </a:rPr>
              <a:t>Beaucliffe</a:t>
            </a:r>
            <a:r>
              <a:rPr lang="en-GB" sz="3200" b="1" dirty="0">
                <a:solidFill>
                  <a:srgbClr val="F3960D"/>
                </a:solidFill>
                <a:latin typeface="+mn-lt"/>
              </a:rPr>
              <a:t> Hotel conversion to </a:t>
            </a:r>
            <a:br>
              <a:rPr lang="en-GB" sz="3200" b="1" dirty="0">
                <a:solidFill>
                  <a:srgbClr val="F3960D"/>
                </a:solidFill>
                <a:latin typeface="+mn-lt"/>
              </a:rPr>
            </a:br>
            <a:r>
              <a:rPr lang="en-GB" sz="3200" b="1" dirty="0">
                <a:solidFill>
                  <a:srgbClr val="F3960D"/>
                </a:solidFill>
                <a:latin typeface="+mn-lt"/>
              </a:rPr>
              <a:t>32 Bed Supported Scheme </a:t>
            </a:r>
          </a:p>
        </p:txBody>
      </p:sp>
      <p:sp>
        <p:nvSpPr>
          <p:cNvPr id="3" name="Content Placeholder 2">
            <a:extLst>
              <a:ext uri="{FF2B5EF4-FFF2-40B4-BE49-F238E27FC236}">
                <a16:creationId xmlns:a16="http://schemas.microsoft.com/office/drawing/2014/main" id="{CFDC3A6D-039B-47DD-A812-57402E5EDDAC}"/>
              </a:ext>
            </a:extLst>
          </p:cNvPr>
          <p:cNvSpPr>
            <a:spLocks noGrp="1"/>
          </p:cNvSpPr>
          <p:nvPr>
            <p:ph type="body" idx="1"/>
          </p:nvPr>
        </p:nvSpPr>
        <p:spPr>
          <a:xfrm>
            <a:off x="198966" y="2533122"/>
            <a:ext cx="8652934" cy="3088744"/>
          </a:xfrm>
        </p:spPr>
        <p:txBody>
          <a:bodyPr>
            <a:normAutofit/>
          </a:bodyPr>
          <a:lstStyle/>
          <a:p>
            <a:pPr marL="0" indent="0">
              <a:buNone/>
            </a:pPr>
            <a:r>
              <a:rPr lang="en-GB" dirty="0">
                <a:solidFill>
                  <a:srgbClr val="5F5F5F"/>
                </a:solidFill>
              </a:rPr>
              <a:t>The planning application submitted is intended to complete the conversion of the existing </a:t>
            </a:r>
            <a:r>
              <a:rPr lang="en-GB" dirty="0" err="1">
                <a:solidFill>
                  <a:srgbClr val="5F5F5F"/>
                </a:solidFill>
              </a:rPr>
              <a:t>Beaucliffe</a:t>
            </a:r>
            <a:r>
              <a:rPr lang="en-GB" dirty="0">
                <a:solidFill>
                  <a:srgbClr val="5F5F5F"/>
                </a:solidFill>
              </a:rPr>
              <a:t> Hotel (C1 Hotel) into a 32 bedroom supported accommodation property (Sui Generis) housing specifically NHS bed blockers.</a:t>
            </a:r>
          </a:p>
          <a:p>
            <a:pPr marL="0" indent="0">
              <a:buNone/>
            </a:pPr>
            <a:endParaRPr lang="en-GB" dirty="0">
              <a:solidFill>
                <a:srgbClr val="5F5F5F"/>
              </a:solidFill>
            </a:endParaRPr>
          </a:p>
          <a:p>
            <a:pPr marL="0" indent="0">
              <a:buNone/>
            </a:pPr>
            <a:r>
              <a:rPr lang="en-GB" dirty="0">
                <a:solidFill>
                  <a:srgbClr val="5F5F5F"/>
                </a:solidFill>
              </a:rPr>
              <a:t>The location of the hotel is perfectly positioned as it is facing Salford Royal Hospital which would allow us to provide accommodation, care and support to 32 No. Bed Blockers. It is within walking distance of all public transport routes and to all necessary amenities for our clients needs and requirements.</a:t>
            </a:r>
          </a:p>
          <a:p>
            <a:pPr marL="0" indent="0">
              <a:buNone/>
            </a:pPr>
            <a:endParaRPr lang="en-GB" dirty="0">
              <a:solidFill>
                <a:srgbClr val="5F5F5F"/>
              </a:solidFill>
            </a:endParaRPr>
          </a:p>
          <a:p>
            <a:pPr marL="0" indent="0">
              <a:buNone/>
            </a:pPr>
            <a:r>
              <a:rPr lang="en-GB" dirty="0">
                <a:solidFill>
                  <a:srgbClr val="5F5F5F"/>
                </a:solidFill>
              </a:rPr>
              <a:t>It’s location is within walking distance to our other Supported Accommodation units in the area which will assist with staffing levels and further support. </a:t>
            </a:r>
          </a:p>
          <a:p>
            <a:pPr marL="0" indent="0">
              <a:buNone/>
            </a:pPr>
            <a:endParaRPr lang="en-GB" dirty="0">
              <a:solidFill>
                <a:srgbClr val="5F5F5F"/>
              </a:solidFill>
            </a:endParaRPr>
          </a:p>
        </p:txBody>
      </p:sp>
      <p:pic>
        <p:nvPicPr>
          <p:cNvPr id="4" name="Picture 3" descr="input-onlinepngtools.png">
            <a:extLst>
              <a:ext uri="{FF2B5EF4-FFF2-40B4-BE49-F238E27FC236}">
                <a16:creationId xmlns:a16="http://schemas.microsoft.com/office/drawing/2014/main" id="{D1BBDC3E-8465-44BB-8E22-71EDE6337C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8122" y="0"/>
            <a:ext cx="2861911" cy="1455127"/>
          </a:xfrm>
          <a:prstGeom prst="rect">
            <a:avLst/>
          </a:prstGeom>
        </p:spPr>
      </p:pic>
    </p:spTree>
    <p:extLst>
      <p:ext uri="{BB962C8B-B14F-4D97-AF65-F5344CB8AC3E}">
        <p14:creationId xmlns:p14="http://schemas.microsoft.com/office/powerpoint/2010/main" val="124611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7842A-DB8E-4CB1-A67E-6851B0A9ED4B}"/>
              </a:ext>
            </a:extLst>
          </p:cNvPr>
          <p:cNvSpPr>
            <a:spLocks noGrp="1"/>
          </p:cNvSpPr>
          <p:nvPr>
            <p:ph type="title"/>
          </p:nvPr>
        </p:nvSpPr>
        <p:spPr>
          <a:xfrm>
            <a:off x="961440" y="547787"/>
            <a:ext cx="7221118" cy="430887"/>
          </a:xfrm>
        </p:spPr>
        <p:txBody>
          <a:bodyPr/>
          <a:lstStyle/>
          <a:p>
            <a:pPr algn="ctr"/>
            <a:r>
              <a:rPr lang="en-US" dirty="0">
                <a:ln w="1905"/>
                <a:solidFill>
                  <a:srgbClr val="F3960D"/>
                </a:solidFill>
                <a:effectLst>
                  <a:outerShdw blurRad="38100" dist="38100" dir="2700000" algn="tl">
                    <a:srgbClr val="000000">
                      <a:alpha val="43137"/>
                    </a:srgbClr>
                  </a:outerShdw>
                </a:effectLst>
                <a:latin typeface="Arial" panose="020B0604020202020204" pitchFamily="34" charset="0"/>
              </a:rPr>
              <a:t>WHY BEAUCLIFFE?</a:t>
            </a:r>
            <a:endParaRPr lang="en-GB" dirty="0">
              <a:effectLst>
                <a:outerShdw blurRad="38100" dist="38100" dir="2700000" algn="tl">
                  <a:srgbClr val="000000">
                    <a:alpha val="43137"/>
                  </a:srgbClr>
                </a:outerShdw>
              </a:effectLst>
            </a:endParaRPr>
          </a:p>
        </p:txBody>
      </p:sp>
      <p:sp>
        <p:nvSpPr>
          <p:cNvPr id="4" name="Hexagon 3">
            <a:extLst>
              <a:ext uri="{FF2B5EF4-FFF2-40B4-BE49-F238E27FC236}">
                <a16:creationId xmlns:a16="http://schemas.microsoft.com/office/drawing/2014/main" id="{FA8AE2B1-1B0C-4A20-AC25-4CA1F6D041FE}"/>
              </a:ext>
            </a:extLst>
          </p:cNvPr>
          <p:cNvSpPr/>
          <p:nvPr/>
        </p:nvSpPr>
        <p:spPr>
          <a:xfrm>
            <a:off x="5250378" y="2777726"/>
            <a:ext cx="1484851" cy="1208015"/>
          </a:xfrm>
          <a:prstGeom prst="hexagon">
            <a:avLst/>
          </a:prstGeom>
          <a:ln>
            <a:solidFill>
              <a:srgbClr val="5F5F5F"/>
            </a:solidFill>
          </a:ln>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0" name="Hexagon 9">
            <a:extLst>
              <a:ext uri="{FF2B5EF4-FFF2-40B4-BE49-F238E27FC236}">
                <a16:creationId xmlns:a16="http://schemas.microsoft.com/office/drawing/2014/main" id="{D546B47F-23C4-42C8-8060-81B410648E20}"/>
              </a:ext>
            </a:extLst>
          </p:cNvPr>
          <p:cNvSpPr/>
          <p:nvPr/>
        </p:nvSpPr>
        <p:spPr>
          <a:xfrm>
            <a:off x="5992805" y="1457954"/>
            <a:ext cx="1484851" cy="1208015"/>
          </a:xfrm>
          <a:prstGeom prst="hexagon">
            <a:avLst/>
          </a:prstGeom>
          <a:ln>
            <a:solidFill>
              <a:srgbClr val="5F5F5F"/>
            </a:solidFill>
          </a:ln>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3" name="Hexagon 12">
            <a:extLst>
              <a:ext uri="{FF2B5EF4-FFF2-40B4-BE49-F238E27FC236}">
                <a16:creationId xmlns:a16="http://schemas.microsoft.com/office/drawing/2014/main" id="{9625383D-1B24-49B4-83F7-1578DE803425}"/>
              </a:ext>
            </a:extLst>
          </p:cNvPr>
          <p:cNvSpPr/>
          <p:nvPr/>
        </p:nvSpPr>
        <p:spPr>
          <a:xfrm>
            <a:off x="2009638" y="2769765"/>
            <a:ext cx="1484851" cy="1208015"/>
          </a:xfrm>
          <a:prstGeom prst="hexagon">
            <a:avLst/>
          </a:prstGeom>
          <a:ln>
            <a:solidFill>
              <a:srgbClr val="5F5F5F"/>
            </a:solidFill>
          </a:ln>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4" name="Hexagon 13">
            <a:extLst>
              <a:ext uri="{FF2B5EF4-FFF2-40B4-BE49-F238E27FC236}">
                <a16:creationId xmlns:a16="http://schemas.microsoft.com/office/drawing/2014/main" id="{3B480944-4B92-40C8-A76F-9235D7497369}"/>
              </a:ext>
            </a:extLst>
          </p:cNvPr>
          <p:cNvSpPr/>
          <p:nvPr/>
        </p:nvSpPr>
        <p:spPr>
          <a:xfrm>
            <a:off x="2780051" y="4082642"/>
            <a:ext cx="1484851" cy="1208015"/>
          </a:xfrm>
          <a:prstGeom prst="hexagon">
            <a:avLst/>
          </a:prstGeom>
          <a:ln>
            <a:solidFill>
              <a:srgbClr val="5F5F5F"/>
            </a:solidFill>
          </a:ln>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5" name="Hexagon 14">
            <a:extLst>
              <a:ext uri="{FF2B5EF4-FFF2-40B4-BE49-F238E27FC236}">
                <a16:creationId xmlns:a16="http://schemas.microsoft.com/office/drawing/2014/main" id="{95DCD61E-8D40-4CB3-B34A-308673A89EE0}"/>
              </a:ext>
            </a:extLst>
          </p:cNvPr>
          <p:cNvSpPr/>
          <p:nvPr/>
        </p:nvSpPr>
        <p:spPr>
          <a:xfrm>
            <a:off x="4394527" y="4082643"/>
            <a:ext cx="1484851" cy="1208015"/>
          </a:xfrm>
          <a:prstGeom prst="hexagon">
            <a:avLst/>
          </a:prstGeom>
          <a:ln>
            <a:solidFill>
              <a:srgbClr val="5F5F5F"/>
            </a:solidFill>
          </a:ln>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7" name="Hexagon 16">
            <a:extLst>
              <a:ext uri="{FF2B5EF4-FFF2-40B4-BE49-F238E27FC236}">
                <a16:creationId xmlns:a16="http://schemas.microsoft.com/office/drawing/2014/main" id="{A83F5527-C0FC-442C-945B-27A01D451946}"/>
              </a:ext>
            </a:extLst>
          </p:cNvPr>
          <p:cNvSpPr/>
          <p:nvPr/>
        </p:nvSpPr>
        <p:spPr>
          <a:xfrm>
            <a:off x="1128320" y="1479955"/>
            <a:ext cx="1484851" cy="1208015"/>
          </a:xfrm>
          <a:prstGeom prst="hexagon">
            <a:avLst/>
          </a:prstGeom>
          <a:ln>
            <a:solidFill>
              <a:srgbClr val="5F5F5F"/>
            </a:solidFill>
          </a:ln>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8" name="Hexagon 17">
            <a:extLst>
              <a:ext uri="{FF2B5EF4-FFF2-40B4-BE49-F238E27FC236}">
                <a16:creationId xmlns:a16="http://schemas.microsoft.com/office/drawing/2014/main" id="{8F8C50DD-8A50-4533-8CDB-6FFEE3C72AF3}"/>
              </a:ext>
            </a:extLst>
          </p:cNvPr>
          <p:cNvSpPr/>
          <p:nvPr/>
        </p:nvSpPr>
        <p:spPr>
          <a:xfrm>
            <a:off x="4395629" y="1448166"/>
            <a:ext cx="1484851" cy="1208015"/>
          </a:xfrm>
          <a:prstGeom prst="hexagon">
            <a:avLst/>
          </a:prstGeom>
          <a:ln>
            <a:solidFill>
              <a:srgbClr val="5F5F5F"/>
            </a:solidFill>
          </a:ln>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9" name="Hexagon 18">
            <a:extLst>
              <a:ext uri="{FF2B5EF4-FFF2-40B4-BE49-F238E27FC236}">
                <a16:creationId xmlns:a16="http://schemas.microsoft.com/office/drawing/2014/main" id="{9A0EB1A1-FB47-4871-8D22-9978A8F70AA7}"/>
              </a:ext>
            </a:extLst>
          </p:cNvPr>
          <p:cNvSpPr/>
          <p:nvPr/>
        </p:nvSpPr>
        <p:spPr>
          <a:xfrm>
            <a:off x="3679971" y="2779552"/>
            <a:ext cx="1484851" cy="1208015"/>
          </a:xfrm>
          <a:prstGeom prst="hexagon">
            <a:avLst/>
          </a:prstGeom>
          <a:ln>
            <a:solidFill>
              <a:srgbClr val="5F5F5F"/>
            </a:solidFill>
          </a:ln>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0" name="Hexagon 19">
            <a:extLst>
              <a:ext uri="{FF2B5EF4-FFF2-40B4-BE49-F238E27FC236}">
                <a16:creationId xmlns:a16="http://schemas.microsoft.com/office/drawing/2014/main" id="{7DBF028C-1F4B-443C-BC44-1F2A206E83D7}"/>
              </a:ext>
            </a:extLst>
          </p:cNvPr>
          <p:cNvSpPr/>
          <p:nvPr/>
        </p:nvSpPr>
        <p:spPr>
          <a:xfrm>
            <a:off x="2743898" y="1476461"/>
            <a:ext cx="1484851" cy="1208015"/>
          </a:xfrm>
          <a:prstGeom prst="hexagon">
            <a:avLst/>
          </a:prstGeom>
          <a:ln>
            <a:solidFill>
              <a:srgbClr val="5F5F5F"/>
            </a:solidFill>
          </a:ln>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D855748E-C2BD-4921-B846-91904205B7DF}"/>
              </a:ext>
            </a:extLst>
          </p:cNvPr>
          <p:cNvSpPr txBox="1"/>
          <p:nvPr/>
        </p:nvSpPr>
        <p:spPr>
          <a:xfrm>
            <a:off x="1361913" y="1818858"/>
            <a:ext cx="981512" cy="523220"/>
          </a:xfrm>
          <a:prstGeom prst="rect">
            <a:avLst/>
          </a:prstGeom>
          <a:noFill/>
        </p:spPr>
        <p:txBody>
          <a:bodyPr wrap="square" rtlCol="0">
            <a:spAutoFit/>
          </a:bodyPr>
          <a:lstStyle/>
          <a:p>
            <a:pPr algn="ctr"/>
            <a:r>
              <a:rPr lang="en-GB" sz="1400" b="1" dirty="0">
                <a:solidFill>
                  <a:schemeClr val="bg1"/>
                </a:solidFill>
              </a:rPr>
              <a:t>IDEAL</a:t>
            </a:r>
          </a:p>
          <a:p>
            <a:r>
              <a:rPr lang="en-GB" sz="1400" b="1" dirty="0">
                <a:solidFill>
                  <a:schemeClr val="bg1"/>
                </a:solidFill>
              </a:rPr>
              <a:t>LOCATION</a:t>
            </a:r>
          </a:p>
        </p:txBody>
      </p:sp>
      <p:sp>
        <p:nvSpPr>
          <p:cNvPr id="22" name="TextBox 21">
            <a:extLst>
              <a:ext uri="{FF2B5EF4-FFF2-40B4-BE49-F238E27FC236}">
                <a16:creationId xmlns:a16="http://schemas.microsoft.com/office/drawing/2014/main" id="{9C78B457-A7F0-44C7-A502-82460FEC0CCD}"/>
              </a:ext>
            </a:extLst>
          </p:cNvPr>
          <p:cNvSpPr txBox="1"/>
          <p:nvPr/>
        </p:nvSpPr>
        <p:spPr>
          <a:xfrm>
            <a:off x="2944005" y="1740935"/>
            <a:ext cx="1084636" cy="523220"/>
          </a:xfrm>
          <a:prstGeom prst="rect">
            <a:avLst/>
          </a:prstGeom>
          <a:noFill/>
        </p:spPr>
        <p:txBody>
          <a:bodyPr wrap="square" rtlCol="0">
            <a:spAutoFit/>
          </a:bodyPr>
          <a:lstStyle/>
          <a:p>
            <a:pPr algn="ctr"/>
            <a:r>
              <a:rPr lang="en-GB" sz="1400" b="1" dirty="0">
                <a:solidFill>
                  <a:schemeClr val="bg1"/>
                </a:solidFill>
              </a:rPr>
              <a:t>SECURE RECEPTION</a:t>
            </a:r>
          </a:p>
        </p:txBody>
      </p:sp>
      <p:sp>
        <p:nvSpPr>
          <p:cNvPr id="23" name="TextBox 22">
            <a:extLst>
              <a:ext uri="{FF2B5EF4-FFF2-40B4-BE49-F238E27FC236}">
                <a16:creationId xmlns:a16="http://schemas.microsoft.com/office/drawing/2014/main" id="{7B5CD497-80EA-404A-A7E9-0DF9FAC95382}"/>
              </a:ext>
            </a:extLst>
          </p:cNvPr>
          <p:cNvSpPr txBox="1"/>
          <p:nvPr/>
        </p:nvSpPr>
        <p:spPr>
          <a:xfrm>
            <a:off x="4646196" y="1607424"/>
            <a:ext cx="981512" cy="738664"/>
          </a:xfrm>
          <a:prstGeom prst="rect">
            <a:avLst/>
          </a:prstGeom>
          <a:noFill/>
        </p:spPr>
        <p:txBody>
          <a:bodyPr wrap="square" rtlCol="0">
            <a:spAutoFit/>
          </a:bodyPr>
          <a:lstStyle/>
          <a:p>
            <a:pPr algn="ctr"/>
            <a:r>
              <a:rPr lang="en-GB" sz="1400" b="1" dirty="0">
                <a:solidFill>
                  <a:schemeClr val="bg1"/>
                </a:solidFill>
              </a:rPr>
              <a:t>24 HR CCTV SYSTEM</a:t>
            </a:r>
          </a:p>
        </p:txBody>
      </p:sp>
      <p:sp>
        <p:nvSpPr>
          <p:cNvPr id="24" name="TextBox 23">
            <a:extLst>
              <a:ext uri="{FF2B5EF4-FFF2-40B4-BE49-F238E27FC236}">
                <a16:creationId xmlns:a16="http://schemas.microsoft.com/office/drawing/2014/main" id="{5ABB04A9-F455-4C84-9898-DDCB446F79C4}"/>
              </a:ext>
            </a:extLst>
          </p:cNvPr>
          <p:cNvSpPr txBox="1"/>
          <p:nvPr/>
        </p:nvSpPr>
        <p:spPr>
          <a:xfrm>
            <a:off x="6212450" y="1549636"/>
            <a:ext cx="1045559" cy="954107"/>
          </a:xfrm>
          <a:prstGeom prst="rect">
            <a:avLst/>
          </a:prstGeom>
          <a:noFill/>
        </p:spPr>
        <p:txBody>
          <a:bodyPr wrap="square" rtlCol="0">
            <a:spAutoFit/>
          </a:bodyPr>
          <a:lstStyle/>
          <a:p>
            <a:pPr algn="ctr"/>
            <a:r>
              <a:rPr lang="en-GB" sz="1400" b="1" dirty="0">
                <a:solidFill>
                  <a:schemeClr val="bg1"/>
                </a:solidFill>
              </a:rPr>
              <a:t>PAXTON BIOMETRIC MAGLOCK STYSTEM</a:t>
            </a:r>
          </a:p>
        </p:txBody>
      </p:sp>
      <p:sp>
        <p:nvSpPr>
          <p:cNvPr id="25" name="TextBox 24">
            <a:extLst>
              <a:ext uri="{FF2B5EF4-FFF2-40B4-BE49-F238E27FC236}">
                <a16:creationId xmlns:a16="http://schemas.microsoft.com/office/drawing/2014/main" id="{98B9732C-76FC-454B-85FD-E870C3EADA98}"/>
              </a:ext>
            </a:extLst>
          </p:cNvPr>
          <p:cNvSpPr txBox="1"/>
          <p:nvPr/>
        </p:nvSpPr>
        <p:spPr>
          <a:xfrm>
            <a:off x="2205003" y="2830641"/>
            <a:ext cx="1057912" cy="954107"/>
          </a:xfrm>
          <a:prstGeom prst="rect">
            <a:avLst/>
          </a:prstGeom>
          <a:noFill/>
        </p:spPr>
        <p:txBody>
          <a:bodyPr wrap="square" rtlCol="0">
            <a:spAutoFit/>
          </a:bodyPr>
          <a:lstStyle/>
          <a:p>
            <a:pPr algn="ctr"/>
            <a:r>
              <a:rPr lang="en-GB" sz="1400" b="1" dirty="0">
                <a:solidFill>
                  <a:schemeClr val="bg1"/>
                </a:solidFill>
              </a:rPr>
              <a:t>SECURE FRONT &amp; REAR ACCESS</a:t>
            </a:r>
          </a:p>
        </p:txBody>
      </p:sp>
      <p:sp>
        <p:nvSpPr>
          <p:cNvPr id="26" name="TextBox 25">
            <a:extLst>
              <a:ext uri="{FF2B5EF4-FFF2-40B4-BE49-F238E27FC236}">
                <a16:creationId xmlns:a16="http://schemas.microsoft.com/office/drawing/2014/main" id="{1CE0CED4-2AF2-4130-BC6B-1FCEF1FCF374}"/>
              </a:ext>
            </a:extLst>
          </p:cNvPr>
          <p:cNvSpPr txBox="1"/>
          <p:nvPr/>
        </p:nvSpPr>
        <p:spPr>
          <a:xfrm>
            <a:off x="6252783" y="4371210"/>
            <a:ext cx="1131023" cy="523220"/>
          </a:xfrm>
          <a:prstGeom prst="rect">
            <a:avLst/>
          </a:prstGeom>
          <a:noFill/>
        </p:spPr>
        <p:txBody>
          <a:bodyPr wrap="square" rtlCol="0">
            <a:spAutoFit/>
          </a:bodyPr>
          <a:lstStyle/>
          <a:p>
            <a:pPr algn="ctr"/>
            <a:r>
              <a:rPr lang="en-GB" sz="1400" b="1" dirty="0">
                <a:solidFill>
                  <a:schemeClr val="bg1"/>
                </a:solidFill>
              </a:rPr>
              <a:t>COMMUNAL CATERING</a:t>
            </a:r>
          </a:p>
        </p:txBody>
      </p:sp>
      <p:sp>
        <p:nvSpPr>
          <p:cNvPr id="27" name="TextBox 26">
            <a:extLst>
              <a:ext uri="{FF2B5EF4-FFF2-40B4-BE49-F238E27FC236}">
                <a16:creationId xmlns:a16="http://schemas.microsoft.com/office/drawing/2014/main" id="{409FBCBE-3244-43F1-AD21-12E731677D64}"/>
              </a:ext>
            </a:extLst>
          </p:cNvPr>
          <p:cNvSpPr txBox="1"/>
          <p:nvPr/>
        </p:nvSpPr>
        <p:spPr>
          <a:xfrm>
            <a:off x="5442681" y="3011354"/>
            <a:ext cx="1100244" cy="738664"/>
          </a:xfrm>
          <a:prstGeom prst="rect">
            <a:avLst/>
          </a:prstGeom>
          <a:noFill/>
        </p:spPr>
        <p:txBody>
          <a:bodyPr wrap="square" rtlCol="0">
            <a:spAutoFit/>
          </a:bodyPr>
          <a:lstStyle/>
          <a:p>
            <a:pPr algn="ctr"/>
            <a:r>
              <a:rPr lang="en-US" sz="1400" b="1" dirty="0">
                <a:solidFill>
                  <a:schemeClr val="bg1"/>
                </a:solidFill>
              </a:rPr>
              <a:t>P</a:t>
            </a:r>
            <a:r>
              <a:rPr lang="en-GB" sz="1400" b="1" dirty="0">
                <a:solidFill>
                  <a:schemeClr val="bg1"/>
                </a:solidFill>
              </a:rPr>
              <a:t>ROXIMITY TO HOPE HOSPITAL</a:t>
            </a:r>
          </a:p>
        </p:txBody>
      </p:sp>
      <p:sp>
        <p:nvSpPr>
          <p:cNvPr id="29" name="TextBox 28">
            <a:extLst>
              <a:ext uri="{FF2B5EF4-FFF2-40B4-BE49-F238E27FC236}">
                <a16:creationId xmlns:a16="http://schemas.microsoft.com/office/drawing/2014/main" id="{A08D1045-855B-4A56-BBBD-0CDDF806BEEE}"/>
              </a:ext>
            </a:extLst>
          </p:cNvPr>
          <p:cNvSpPr txBox="1"/>
          <p:nvPr/>
        </p:nvSpPr>
        <p:spPr>
          <a:xfrm>
            <a:off x="2976173" y="4371210"/>
            <a:ext cx="1092605" cy="738664"/>
          </a:xfrm>
          <a:prstGeom prst="rect">
            <a:avLst/>
          </a:prstGeom>
          <a:noFill/>
        </p:spPr>
        <p:txBody>
          <a:bodyPr wrap="square" rtlCol="0">
            <a:spAutoFit/>
          </a:bodyPr>
          <a:lstStyle/>
          <a:p>
            <a:pPr algn="ctr"/>
            <a:r>
              <a:rPr lang="en-GB" sz="1400" b="1" dirty="0">
                <a:solidFill>
                  <a:schemeClr val="bg1"/>
                </a:solidFill>
              </a:rPr>
              <a:t>EXCELLENT TRAVEL LINKS</a:t>
            </a:r>
          </a:p>
        </p:txBody>
      </p:sp>
      <p:sp>
        <p:nvSpPr>
          <p:cNvPr id="30" name="TextBox 29">
            <a:extLst>
              <a:ext uri="{FF2B5EF4-FFF2-40B4-BE49-F238E27FC236}">
                <a16:creationId xmlns:a16="http://schemas.microsoft.com/office/drawing/2014/main" id="{D7A219AC-0E6F-4E5A-AA2C-FDE6D40EC53E}"/>
              </a:ext>
            </a:extLst>
          </p:cNvPr>
          <p:cNvSpPr txBox="1"/>
          <p:nvPr/>
        </p:nvSpPr>
        <p:spPr>
          <a:xfrm>
            <a:off x="4614690" y="4392453"/>
            <a:ext cx="1100263" cy="523220"/>
          </a:xfrm>
          <a:prstGeom prst="rect">
            <a:avLst/>
          </a:prstGeom>
          <a:noFill/>
        </p:spPr>
        <p:txBody>
          <a:bodyPr wrap="square" rtlCol="0">
            <a:spAutoFit/>
          </a:bodyPr>
          <a:lstStyle/>
          <a:p>
            <a:pPr algn="ctr"/>
            <a:r>
              <a:rPr lang="en-GB" sz="1400" b="1" dirty="0">
                <a:solidFill>
                  <a:schemeClr val="bg1"/>
                </a:solidFill>
              </a:rPr>
              <a:t>LOCAL AMENITIES</a:t>
            </a:r>
          </a:p>
        </p:txBody>
      </p:sp>
      <p:sp>
        <p:nvSpPr>
          <p:cNvPr id="31" name="TextBox 30">
            <a:extLst>
              <a:ext uri="{FF2B5EF4-FFF2-40B4-BE49-F238E27FC236}">
                <a16:creationId xmlns:a16="http://schemas.microsoft.com/office/drawing/2014/main" id="{48E6BC10-48F0-4AA4-A36D-FA2FBBE8C4AF}"/>
              </a:ext>
            </a:extLst>
          </p:cNvPr>
          <p:cNvSpPr txBox="1"/>
          <p:nvPr/>
        </p:nvSpPr>
        <p:spPr>
          <a:xfrm>
            <a:off x="3903771" y="3011354"/>
            <a:ext cx="981512" cy="738664"/>
          </a:xfrm>
          <a:prstGeom prst="rect">
            <a:avLst/>
          </a:prstGeom>
          <a:noFill/>
        </p:spPr>
        <p:txBody>
          <a:bodyPr wrap="square" rtlCol="0">
            <a:spAutoFit/>
          </a:bodyPr>
          <a:lstStyle/>
          <a:p>
            <a:pPr algn="ctr"/>
            <a:r>
              <a:rPr lang="en-US" sz="1400" b="1" dirty="0">
                <a:solidFill>
                  <a:schemeClr val="bg1"/>
                </a:solidFill>
              </a:rPr>
              <a:t>C</a:t>
            </a:r>
            <a:r>
              <a:rPr lang="en-GB" sz="1400" b="1" dirty="0">
                <a:solidFill>
                  <a:schemeClr val="bg1"/>
                </a:solidFill>
              </a:rPr>
              <a:t>LOSE TO EXISTING SERVICES</a:t>
            </a:r>
          </a:p>
        </p:txBody>
      </p:sp>
      <p:pic>
        <p:nvPicPr>
          <p:cNvPr id="32" name="Picture 31" descr="input-onlinepngtools.png">
            <a:extLst>
              <a:ext uri="{FF2B5EF4-FFF2-40B4-BE49-F238E27FC236}">
                <a16:creationId xmlns:a16="http://schemas.microsoft.com/office/drawing/2014/main" id="{03C6F31B-0C9D-48A6-BBD3-4093CC24B6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2905" y="2800358"/>
            <a:ext cx="1870494" cy="951046"/>
          </a:xfrm>
          <a:prstGeom prst="rect">
            <a:avLst/>
          </a:prstGeom>
        </p:spPr>
      </p:pic>
      <p:pic>
        <p:nvPicPr>
          <p:cNvPr id="33" name="Picture 32" descr="input-onlinepngtools.png">
            <a:extLst>
              <a:ext uri="{FF2B5EF4-FFF2-40B4-BE49-F238E27FC236}">
                <a16:creationId xmlns:a16="http://schemas.microsoft.com/office/drawing/2014/main" id="{D147D7C6-65CC-4F35-B615-1A376646A0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62" y="2829187"/>
            <a:ext cx="1870494" cy="951046"/>
          </a:xfrm>
          <a:prstGeom prst="rect">
            <a:avLst/>
          </a:prstGeom>
        </p:spPr>
      </p:pic>
    </p:spTree>
    <p:extLst>
      <p:ext uri="{BB962C8B-B14F-4D97-AF65-F5344CB8AC3E}">
        <p14:creationId xmlns:p14="http://schemas.microsoft.com/office/powerpoint/2010/main" val="3168675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026CE-FAF3-4190-B688-8470DA23E6B0}"/>
              </a:ext>
            </a:extLst>
          </p:cNvPr>
          <p:cNvSpPr>
            <a:spLocks noGrp="1"/>
          </p:cNvSpPr>
          <p:nvPr>
            <p:ph type="title"/>
          </p:nvPr>
        </p:nvSpPr>
        <p:spPr>
          <a:xfrm>
            <a:off x="472192" y="771864"/>
            <a:ext cx="6412743" cy="761661"/>
          </a:xfrm>
        </p:spPr>
        <p:txBody>
          <a:bodyPr>
            <a:normAutofit/>
          </a:bodyPr>
          <a:lstStyle/>
          <a:p>
            <a:pPr algn="ctr"/>
            <a:r>
              <a:rPr lang="en-US" altLang="en-US" sz="3200" b="1" dirty="0">
                <a:ln w="1905"/>
                <a:solidFill>
                  <a:srgbClr val="F3960D"/>
                </a:solidFill>
                <a:effectLst>
                  <a:innerShdw blurRad="69850" dist="43180" dir="5400000">
                    <a:srgbClr val="000000">
                      <a:alpha val="65000"/>
                    </a:srgbClr>
                  </a:innerShdw>
                </a:effectLst>
                <a:latin typeface="Arial" panose="020B0604020202020204" pitchFamily="34" charset="0"/>
              </a:rPr>
              <a:t>NHS BED BLOCKING CRISIS</a:t>
            </a:r>
            <a:endParaRPr lang="en-GB" sz="3200" b="1" dirty="0">
              <a:solidFill>
                <a:srgbClr val="F3960D"/>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3F761A5E-9CF7-496A-A3E8-3E5DFCDB4C94}"/>
              </a:ext>
            </a:extLst>
          </p:cNvPr>
          <p:cNvSpPr>
            <a:spLocks noGrp="1"/>
          </p:cNvSpPr>
          <p:nvPr>
            <p:ph type="body" idx="1"/>
          </p:nvPr>
        </p:nvSpPr>
        <p:spPr>
          <a:xfrm>
            <a:off x="262467" y="1822449"/>
            <a:ext cx="8619066" cy="4351338"/>
          </a:xfrm>
        </p:spPr>
        <p:txBody>
          <a:bodyPr>
            <a:normAutofit/>
          </a:bodyPr>
          <a:lstStyle/>
          <a:p>
            <a:pPr marL="742950" lvl="1" indent="-285750" fontAlgn="base">
              <a:buFont typeface="Arial" panose="020B0604020202020204" pitchFamily="34" charset="0"/>
              <a:buChar char="•"/>
            </a:pPr>
            <a:r>
              <a:rPr lang="en-GB" b="1" i="0" dirty="0">
                <a:solidFill>
                  <a:srgbClr val="F38316"/>
                </a:solidFill>
                <a:effectLst/>
                <a:cs typeface="Calibri" panose="020F0502020204030204" pitchFamily="34" charset="0"/>
              </a:rPr>
              <a:t>Bed blocking </a:t>
            </a:r>
            <a:r>
              <a:rPr lang="en-GB" b="0" i="0" dirty="0">
                <a:solidFill>
                  <a:srgbClr val="5F5F5F"/>
                </a:solidFill>
                <a:effectLst/>
                <a:cs typeface="Calibri" panose="020F0502020204030204" pitchFamily="34" charset="0"/>
              </a:rPr>
              <a:t>is a major problem within NHS hospitals across England, with an estimated </a:t>
            </a:r>
            <a:r>
              <a:rPr lang="en-GB" b="1" i="0" dirty="0">
                <a:solidFill>
                  <a:srgbClr val="F38316"/>
                </a:solidFill>
                <a:effectLst/>
                <a:cs typeface="Calibri" panose="020F0502020204030204" pitchFamily="34" charset="0"/>
              </a:rPr>
              <a:t>15,000</a:t>
            </a:r>
            <a:r>
              <a:rPr lang="en-GB" b="0" i="0" dirty="0">
                <a:solidFill>
                  <a:srgbClr val="5F5F5F"/>
                </a:solidFill>
                <a:effectLst/>
                <a:cs typeface="Calibri" panose="020F0502020204030204" pitchFamily="34" charset="0"/>
              </a:rPr>
              <a:t> thousand patients sitting in hospital beds facing a ‘delayed discharge’ until the necessary next stage of their care becomes available. </a:t>
            </a:r>
          </a:p>
          <a:p>
            <a:pPr fontAlgn="base"/>
            <a:endParaRPr lang="en-GB" dirty="0">
              <a:solidFill>
                <a:srgbClr val="5F5F5F"/>
              </a:solidFill>
              <a:cs typeface="Calibri" panose="020F0502020204030204" pitchFamily="34" charset="0"/>
            </a:endParaRPr>
          </a:p>
          <a:p>
            <a:pPr marL="742950" lvl="1" indent="-285750" fontAlgn="base">
              <a:buFont typeface="Arial" panose="020B0604020202020204" pitchFamily="34" charset="0"/>
              <a:buChar char="•"/>
            </a:pPr>
            <a:r>
              <a:rPr lang="en-GB" b="0" i="0" dirty="0">
                <a:solidFill>
                  <a:srgbClr val="5F5F5F"/>
                </a:solidFill>
                <a:effectLst/>
                <a:cs typeface="Calibri" panose="020F0502020204030204" pitchFamily="34" charset="0"/>
              </a:rPr>
              <a:t>This is an average overstay of up to </a:t>
            </a:r>
            <a:r>
              <a:rPr lang="en-GB" b="1" i="0" dirty="0">
                <a:solidFill>
                  <a:srgbClr val="F38316"/>
                </a:solidFill>
                <a:effectLst/>
                <a:cs typeface="Calibri" panose="020F0502020204030204" pitchFamily="34" charset="0"/>
              </a:rPr>
              <a:t>534 nights</a:t>
            </a:r>
            <a:r>
              <a:rPr lang="en-GB" dirty="0">
                <a:solidFill>
                  <a:srgbClr val="5F5F5F"/>
                </a:solidFill>
                <a:cs typeface="Calibri" panose="020F0502020204030204" pitchFamily="34" charset="0"/>
              </a:rPr>
              <a:t> </a:t>
            </a:r>
            <a:r>
              <a:rPr lang="en-US" dirty="0">
                <a:solidFill>
                  <a:srgbClr val="5F5F5F"/>
                </a:solidFill>
                <a:cs typeface="Calibri" panose="020F0502020204030204" pitchFamily="34" charset="0"/>
              </a:rPr>
              <a:t> costing the taxpayer on average </a:t>
            </a:r>
            <a:r>
              <a:rPr lang="en-US" b="1" dirty="0">
                <a:solidFill>
                  <a:srgbClr val="F38316"/>
                </a:solidFill>
                <a:cs typeface="Calibri" panose="020F0502020204030204" pitchFamily="34" charset="0"/>
              </a:rPr>
              <a:t>£400.00 per night per client</a:t>
            </a:r>
            <a:r>
              <a:rPr lang="en-US" dirty="0">
                <a:solidFill>
                  <a:srgbClr val="5F5F5F"/>
                </a:solidFill>
                <a:cs typeface="Calibri" panose="020F0502020204030204" pitchFamily="34" charset="0"/>
              </a:rPr>
              <a:t>. </a:t>
            </a:r>
            <a:r>
              <a:rPr lang="en-GB" b="0" i="0" dirty="0">
                <a:solidFill>
                  <a:srgbClr val="5F5F5F"/>
                </a:solidFill>
                <a:effectLst/>
                <a:cs typeface="Calibri" panose="020F0502020204030204" pitchFamily="34" charset="0"/>
              </a:rPr>
              <a:t>A delay may be non-availability of a temporary or permanent space in a residential home, or rehabilitation unit, lack of a supportive care package for their return home, or simply a lack of homes available within a given area.  </a:t>
            </a:r>
          </a:p>
          <a:p>
            <a:pPr fontAlgn="base"/>
            <a:endParaRPr lang="en-GB" dirty="0">
              <a:solidFill>
                <a:srgbClr val="5F5F5F"/>
              </a:solidFill>
              <a:cs typeface="Calibri" panose="020F0502020204030204" pitchFamily="34" charset="0"/>
            </a:endParaRPr>
          </a:p>
          <a:p>
            <a:pPr marL="742950" lvl="1" indent="-285750" fontAlgn="base">
              <a:buFont typeface="Arial" panose="020B0604020202020204" pitchFamily="34" charset="0"/>
              <a:buChar char="•"/>
            </a:pPr>
            <a:r>
              <a:rPr lang="en-GB" b="0" i="0" dirty="0">
                <a:solidFill>
                  <a:srgbClr val="5F5F5F"/>
                </a:solidFill>
                <a:effectLst/>
                <a:cs typeface="Calibri" panose="020F0502020204030204" pitchFamily="34" charset="0"/>
              </a:rPr>
              <a:t>Ready</a:t>
            </a:r>
            <a:r>
              <a:rPr lang="en-GB" b="1" i="0" dirty="0">
                <a:solidFill>
                  <a:srgbClr val="F38316"/>
                </a:solidFill>
                <a:effectLst/>
                <a:cs typeface="Calibri" panose="020F0502020204030204" pitchFamily="34" charset="0"/>
              </a:rPr>
              <a:t>4</a:t>
            </a:r>
            <a:r>
              <a:rPr lang="en-GB" b="0" i="0" dirty="0">
                <a:solidFill>
                  <a:srgbClr val="5F5F5F"/>
                </a:solidFill>
                <a:effectLst/>
                <a:cs typeface="Calibri" panose="020F0502020204030204" pitchFamily="34" charset="0"/>
              </a:rPr>
              <a:t>Home are currently in receipt of referrals from various hospitals in the Northwest where Supported Accommodation is seen as the best next step for thos</a:t>
            </a:r>
            <a:r>
              <a:rPr lang="en-GB" dirty="0">
                <a:solidFill>
                  <a:srgbClr val="5F5F5F"/>
                </a:solidFill>
                <a:cs typeface="Calibri" panose="020F0502020204030204" pitchFamily="34" charset="0"/>
              </a:rPr>
              <a:t>e facing homelessness after suffering ill health.</a:t>
            </a:r>
            <a:endParaRPr lang="en-GB" b="0" i="0" dirty="0">
              <a:solidFill>
                <a:srgbClr val="5F5F5F"/>
              </a:solidFill>
              <a:effectLst/>
              <a:cs typeface="Calibri" panose="020F0502020204030204" pitchFamily="34" charset="0"/>
            </a:endParaRPr>
          </a:p>
          <a:p>
            <a:pPr marL="0" indent="0">
              <a:buNone/>
            </a:pPr>
            <a:endParaRPr lang="en-GB" dirty="0"/>
          </a:p>
        </p:txBody>
      </p:sp>
      <p:pic>
        <p:nvPicPr>
          <p:cNvPr id="4" name="Picture 3" descr="input-onlinepngtools.png">
            <a:extLst>
              <a:ext uri="{FF2B5EF4-FFF2-40B4-BE49-F238E27FC236}">
                <a16:creationId xmlns:a16="http://schemas.microsoft.com/office/drawing/2014/main" id="{D7AC644B-72A8-4E3D-B2AF-F239B421C3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3470" y="0"/>
            <a:ext cx="2562161" cy="1300296"/>
          </a:xfrm>
          <a:prstGeom prst="rect">
            <a:avLst/>
          </a:prstGeom>
        </p:spPr>
      </p:pic>
    </p:spTree>
    <p:extLst>
      <p:ext uri="{BB962C8B-B14F-4D97-AF65-F5344CB8AC3E}">
        <p14:creationId xmlns:p14="http://schemas.microsoft.com/office/powerpoint/2010/main" val="3365029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FD8B9-F64E-5D0D-A7CB-0982EC405794}"/>
              </a:ext>
            </a:extLst>
          </p:cNvPr>
          <p:cNvSpPr>
            <a:spLocks noGrp="1"/>
          </p:cNvSpPr>
          <p:nvPr>
            <p:ph type="title"/>
          </p:nvPr>
        </p:nvSpPr>
        <p:spPr>
          <a:xfrm>
            <a:off x="1422781" y="115569"/>
            <a:ext cx="6298437" cy="430887"/>
          </a:xfrm>
        </p:spPr>
        <p:txBody>
          <a:bodyPr/>
          <a:lstStyle/>
          <a:p>
            <a:r>
              <a:rPr lang="en-US" dirty="0"/>
              <a:t>On-Boarding &amp; Referral Process</a:t>
            </a:r>
            <a:endParaRPr lang="en-GB" dirty="0"/>
          </a:p>
        </p:txBody>
      </p:sp>
      <p:sp>
        <p:nvSpPr>
          <p:cNvPr id="4" name="TextBox 3">
            <a:extLst>
              <a:ext uri="{FF2B5EF4-FFF2-40B4-BE49-F238E27FC236}">
                <a16:creationId xmlns:a16="http://schemas.microsoft.com/office/drawing/2014/main" id="{7BD200F1-6F96-F78F-1884-19AC918575C9}"/>
              </a:ext>
            </a:extLst>
          </p:cNvPr>
          <p:cNvSpPr txBox="1"/>
          <p:nvPr/>
        </p:nvSpPr>
        <p:spPr>
          <a:xfrm>
            <a:off x="153542" y="3122949"/>
            <a:ext cx="1320419" cy="584775"/>
          </a:xfrm>
          <a:prstGeom prst="rect">
            <a:avLst/>
          </a:prstGeom>
          <a:noFill/>
          <a:ln>
            <a:solidFill>
              <a:schemeClr val="bg1"/>
            </a:solidFill>
          </a:ln>
        </p:spPr>
        <p:txBody>
          <a:bodyPr wrap="square" rtlCol="0">
            <a:spAutoFit/>
          </a:bodyPr>
          <a:lstStyle/>
          <a:p>
            <a:pPr algn="ctr"/>
            <a:r>
              <a:rPr lang="en-GB" sz="1600" b="1" dirty="0"/>
              <a:t>Referral</a:t>
            </a:r>
            <a:r>
              <a:rPr lang="en-GB" sz="1600" dirty="0"/>
              <a:t> </a:t>
            </a:r>
            <a:r>
              <a:rPr lang="en-GB" sz="1600" b="1" dirty="0"/>
              <a:t>received</a:t>
            </a:r>
          </a:p>
        </p:txBody>
      </p:sp>
      <p:sp>
        <p:nvSpPr>
          <p:cNvPr id="5" name="TextBox 4">
            <a:extLst>
              <a:ext uri="{FF2B5EF4-FFF2-40B4-BE49-F238E27FC236}">
                <a16:creationId xmlns:a16="http://schemas.microsoft.com/office/drawing/2014/main" id="{966C5512-B55F-595A-1091-8F5CE712C4E1}"/>
              </a:ext>
            </a:extLst>
          </p:cNvPr>
          <p:cNvSpPr txBox="1"/>
          <p:nvPr/>
        </p:nvSpPr>
        <p:spPr>
          <a:xfrm>
            <a:off x="1422781" y="1989894"/>
            <a:ext cx="1760141" cy="954107"/>
          </a:xfrm>
          <a:prstGeom prst="rect">
            <a:avLst/>
          </a:prstGeom>
          <a:noFill/>
          <a:ln>
            <a:solidFill>
              <a:schemeClr val="bg1"/>
            </a:solidFill>
          </a:ln>
        </p:spPr>
        <p:txBody>
          <a:bodyPr wrap="square" rtlCol="0">
            <a:spAutoFit/>
          </a:bodyPr>
          <a:lstStyle/>
          <a:p>
            <a:pPr algn="ctr"/>
            <a:r>
              <a:rPr lang="en-GB" sz="1400" b="1" dirty="0"/>
              <a:t>Back ground checks completed at R4H – all checks come back as okay.</a:t>
            </a:r>
          </a:p>
        </p:txBody>
      </p:sp>
      <p:sp>
        <p:nvSpPr>
          <p:cNvPr id="6" name="TextBox 5">
            <a:extLst>
              <a:ext uri="{FF2B5EF4-FFF2-40B4-BE49-F238E27FC236}">
                <a16:creationId xmlns:a16="http://schemas.microsoft.com/office/drawing/2014/main" id="{36BFFFA8-351E-F279-610A-73ECDC22F590}"/>
              </a:ext>
            </a:extLst>
          </p:cNvPr>
          <p:cNvSpPr txBox="1"/>
          <p:nvPr/>
        </p:nvSpPr>
        <p:spPr>
          <a:xfrm>
            <a:off x="1285745" y="4171612"/>
            <a:ext cx="2009533" cy="1169551"/>
          </a:xfrm>
          <a:prstGeom prst="rect">
            <a:avLst/>
          </a:prstGeom>
          <a:noFill/>
          <a:ln>
            <a:solidFill>
              <a:schemeClr val="bg1"/>
            </a:solidFill>
          </a:ln>
        </p:spPr>
        <p:txBody>
          <a:bodyPr wrap="square" rtlCol="0">
            <a:spAutoFit/>
          </a:bodyPr>
          <a:lstStyle/>
          <a:p>
            <a:pPr algn="ctr"/>
            <a:r>
              <a:rPr lang="en-GB" sz="1400" b="1" dirty="0"/>
              <a:t>Back ground checks completed – </a:t>
            </a:r>
            <a:r>
              <a:rPr lang="en-GB" sz="1400" b="1" dirty="0">
                <a:highlight>
                  <a:srgbClr val="FFFF00"/>
                </a:highlight>
              </a:rPr>
              <a:t>client is not appropriate </a:t>
            </a:r>
            <a:r>
              <a:rPr lang="en-GB" sz="1400" b="1" dirty="0"/>
              <a:t>for R4H &amp; client and referrer are notified.</a:t>
            </a:r>
          </a:p>
        </p:txBody>
      </p:sp>
      <p:sp>
        <p:nvSpPr>
          <p:cNvPr id="7" name="TextBox 6">
            <a:extLst>
              <a:ext uri="{FF2B5EF4-FFF2-40B4-BE49-F238E27FC236}">
                <a16:creationId xmlns:a16="http://schemas.microsoft.com/office/drawing/2014/main" id="{6E84E53A-6116-7414-AB3C-5CDA4B99E123}"/>
              </a:ext>
            </a:extLst>
          </p:cNvPr>
          <p:cNvSpPr txBox="1"/>
          <p:nvPr/>
        </p:nvSpPr>
        <p:spPr>
          <a:xfrm>
            <a:off x="3277038" y="959560"/>
            <a:ext cx="1736037" cy="954107"/>
          </a:xfrm>
          <a:prstGeom prst="rect">
            <a:avLst/>
          </a:prstGeom>
          <a:noFill/>
          <a:ln>
            <a:solidFill>
              <a:schemeClr val="bg1"/>
            </a:solidFill>
          </a:ln>
        </p:spPr>
        <p:txBody>
          <a:bodyPr wrap="square" rtlCol="0">
            <a:spAutoFit/>
          </a:bodyPr>
          <a:lstStyle/>
          <a:p>
            <a:r>
              <a:rPr lang="en-GB" sz="1400" b="1" dirty="0"/>
              <a:t>Service user moved in &amp; SLO completes all paperwork with SU</a:t>
            </a:r>
          </a:p>
        </p:txBody>
      </p:sp>
      <p:sp>
        <p:nvSpPr>
          <p:cNvPr id="8" name="TextBox 7">
            <a:extLst>
              <a:ext uri="{FF2B5EF4-FFF2-40B4-BE49-F238E27FC236}">
                <a16:creationId xmlns:a16="http://schemas.microsoft.com/office/drawing/2014/main" id="{5126382B-95B3-5123-8C59-FA414F9C1891}"/>
              </a:ext>
            </a:extLst>
          </p:cNvPr>
          <p:cNvSpPr txBox="1"/>
          <p:nvPr/>
        </p:nvSpPr>
        <p:spPr>
          <a:xfrm>
            <a:off x="5241866" y="959560"/>
            <a:ext cx="1563757" cy="954107"/>
          </a:xfrm>
          <a:prstGeom prst="rect">
            <a:avLst/>
          </a:prstGeom>
          <a:noFill/>
          <a:ln>
            <a:solidFill>
              <a:schemeClr val="bg1"/>
            </a:solidFill>
          </a:ln>
        </p:spPr>
        <p:txBody>
          <a:bodyPr wrap="square" rtlCol="0">
            <a:spAutoFit/>
          </a:bodyPr>
          <a:lstStyle/>
          <a:p>
            <a:r>
              <a:rPr lang="en-GB" sz="1400" b="1" dirty="0"/>
              <a:t>Supported Living Officer works with SU to achieve goals </a:t>
            </a:r>
          </a:p>
        </p:txBody>
      </p:sp>
      <p:sp>
        <p:nvSpPr>
          <p:cNvPr id="9" name="TextBox 8">
            <a:extLst>
              <a:ext uri="{FF2B5EF4-FFF2-40B4-BE49-F238E27FC236}">
                <a16:creationId xmlns:a16="http://schemas.microsoft.com/office/drawing/2014/main" id="{CE5708A4-604A-C489-29B0-34ABCE1E7D7A}"/>
              </a:ext>
            </a:extLst>
          </p:cNvPr>
          <p:cNvSpPr txBox="1"/>
          <p:nvPr/>
        </p:nvSpPr>
        <p:spPr>
          <a:xfrm>
            <a:off x="6983329" y="1710427"/>
            <a:ext cx="1831189" cy="1384995"/>
          </a:xfrm>
          <a:prstGeom prst="rect">
            <a:avLst/>
          </a:prstGeom>
          <a:noFill/>
          <a:ln>
            <a:solidFill>
              <a:schemeClr val="bg1"/>
            </a:solidFill>
          </a:ln>
        </p:spPr>
        <p:txBody>
          <a:bodyPr wrap="square" rtlCol="0">
            <a:spAutoFit/>
          </a:bodyPr>
          <a:lstStyle/>
          <a:p>
            <a:r>
              <a:rPr lang="en-GB" sz="1400" b="1" dirty="0"/>
              <a:t>Supported Living Officer supports with attaining independent accommodation &amp; SU moves on successfully</a:t>
            </a:r>
            <a:r>
              <a:rPr lang="en-GB" sz="1400" dirty="0"/>
              <a:t>.</a:t>
            </a:r>
          </a:p>
        </p:txBody>
      </p:sp>
      <p:cxnSp>
        <p:nvCxnSpPr>
          <p:cNvPr id="11" name="Straight Arrow Connector 10">
            <a:extLst>
              <a:ext uri="{FF2B5EF4-FFF2-40B4-BE49-F238E27FC236}">
                <a16:creationId xmlns:a16="http://schemas.microsoft.com/office/drawing/2014/main" id="{A0F415F7-3972-5872-E0E7-54E79824FE2C}"/>
              </a:ext>
            </a:extLst>
          </p:cNvPr>
          <p:cNvCxnSpPr>
            <a:cxnSpLocks/>
            <a:stCxn id="4" idx="0"/>
          </p:cNvCxnSpPr>
          <p:nvPr/>
        </p:nvCxnSpPr>
        <p:spPr>
          <a:xfrm flipV="1">
            <a:off x="813752" y="2362004"/>
            <a:ext cx="418985" cy="760945"/>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C9647C6-2154-3C76-186E-8854E39372CD}"/>
              </a:ext>
            </a:extLst>
          </p:cNvPr>
          <p:cNvCxnSpPr>
            <a:cxnSpLocks/>
            <a:stCxn id="4" idx="2"/>
            <a:endCxn id="14" idx="2"/>
          </p:cNvCxnSpPr>
          <p:nvPr/>
        </p:nvCxnSpPr>
        <p:spPr>
          <a:xfrm>
            <a:off x="813752" y="3707724"/>
            <a:ext cx="431324" cy="979673"/>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A51CA65-9B1E-DC77-5FE0-66EFB44667A2}"/>
              </a:ext>
            </a:extLst>
          </p:cNvPr>
          <p:cNvCxnSpPr>
            <a:cxnSpLocks/>
            <a:stCxn id="22" idx="0"/>
            <a:endCxn id="7" idx="1"/>
          </p:cNvCxnSpPr>
          <p:nvPr/>
        </p:nvCxnSpPr>
        <p:spPr>
          <a:xfrm flipV="1">
            <a:off x="2302851" y="1436614"/>
            <a:ext cx="974187" cy="342969"/>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388D2D4-84BD-4561-CAF9-2D5AB77C543C}"/>
              </a:ext>
            </a:extLst>
          </p:cNvPr>
          <p:cNvCxnSpPr>
            <a:stCxn id="7" idx="3"/>
            <a:endCxn id="8" idx="1"/>
          </p:cNvCxnSpPr>
          <p:nvPr/>
        </p:nvCxnSpPr>
        <p:spPr>
          <a:xfrm>
            <a:off x="5013075" y="1436614"/>
            <a:ext cx="228791" cy="0"/>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068BC99-6A34-8B71-8287-85E86A394A11}"/>
              </a:ext>
            </a:extLst>
          </p:cNvPr>
          <p:cNvCxnSpPr>
            <a:cxnSpLocks/>
            <a:stCxn id="8" idx="3"/>
            <a:endCxn id="9" idx="0"/>
          </p:cNvCxnSpPr>
          <p:nvPr/>
        </p:nvCxnSpPr>
        <p:spPr>
          <a:xfrm>
            <a:off x="6805623" y="1436614"/>
            <a:ext cx="1093301" cy="273813"/>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5D98102-908B-058B-A2A9-6788F08721AD}"/>
              </a:ext>
            </a:extLst>
          </p:cNvPr>
          <p:cNvSpPr txBox="1"/>
          <p:nvPr/>
        </p:nvSpPr>
        <p:spPr>
          <a:xfrm>
            <a:off x="4571999" y="3985581"/>
            <a:ext cx="4333461" cy="1785104"/>
          </a:xfrm>
          <a:prstGeom prst="rect">
            <a:avLst/>
          </a:prstGeom>
          <a:noFill/>
        </p:spPr>
        <p:txBody>
          <a:bodyPr wrap="square" rtlCol="0">
            <a:spAutoFit/>
          </a:bodyPr>
          <a:lstStyle/>
          <a:p>
            <a:r>
              <a:rPr lang="en-GB" b="1" i="1" dirty="0"/>
              <a:t>We listen to all of our neighbours at Ready4Home, which is why we have a dedicated email system set up for any concerns or good news you wish to share with us!  Email us at: </a:t>
            </a:r>
            <a:r>
              <a:rPr lang="en-GB" sz="2000" b="1" i="1" dirty="0"/>
              <a:t>neighbours@ready4home.co.uk</a:t>
            </a:r>
            <a:endParaRPr lang="en-GB" b="1" i="1" dirty="0"/>
          </a:p>
        </p:txBody>
      </p:sp>
      <p:sp>
        <p:nvSpPr>
          <p:cNvPr id="14" name="Oval 13">
            <a:extLst>
              <a:ext uri="{FF2B5EF4-FFF2-40B4-BE49-F238E27FC236}">
                <a16:creationId xmlns:a16="http://schemas.microsoft.com/office/drawing/2014/main" id="{8F84CDCF-2E01-3765-72F8-E4F1DDDA8216}"/>
              </a:ext>
            </a:extLst>
          </p:cNvPr>
          <p:cNvSpPr/>
          <p:nvPr/>
        </p:nvSpPr>
        <p:spPr>
          <a:xfrm>
            <a:off x="1245076" y="3953408"/>
            <a:ext cx="2115550" cy="146797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56BE19DA-20CE-D04D-8DBF-C527F0936B0B}"/>
              </a:ext>
            </a:extLst>
          </p:cNvPr>
          <p:cNvSpPr/>
          <p:nvPr/>
        </p:nvSpPr>
        <p:spPr>
          <a:xfrm>
            <a:off x="1245076" y="1779583"/>
            <a:ext cx="2115550" cy="1467978"/>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18880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D186-5BB2-6E15-A2C1-4DA363F23A88}"/>
              </a:ext>
            </a:extLst>
          </p:cNvPr>
          <p:cNvSpPr>
            <a:spLocks noGrp="1"/>
          </p:cNvSpPr>
          <p:nvPr>
            <p:ph type="title"/>
          </p:nvPr>
        </p:nvSpPr>
        <p:spPr>
          <a:xfrm>
            <a:off x="975069" y="475523"/>
            <a:ext cx="6298437" cy="430887"/>
          </a:xfrm>
        </p:spPr>
        <p:txBody>
          <a:bodyPr/>
          <a:lstStyle/>
          <a:p>
            <a:r>
              <a:rPr lang="en-US" dirty="0"/>
              <a:t>Occupation License &amp; Restrictions</a:t>
            </a:r>
            <a:endParaRPr lang="en-GB" dirty="0"/>
          </a:p>
        </p:txBody>
      </p:sp>
      <p:sp>
        <p:nvSpPr>
          <p:cNvPr id="7" name="TextBox 6">
            <a:extLst>
              <a:ext uri="{FF2B5EF4-FFF2-40B4-BE49-F238E27FC236}">
                <a16:creationId xmlns:a16="http://schemas.microsoft.com/office/drawing/2014/main" id="{47D7C3A8-C444-C5C6-FD38-70EE74A8D418}"/>
              </a:ext>
            </a:extLst>
          </p:cNvPr>
          <p:cNvSpPr txBox="1"/>
          <p:nvPr/>
        </p:nvSpPr>
        <p:spPr>
          <a:xfrm>
            <a:off x="607720" y="1041756"/>
            <a:ext cx="8182558" cy="4585871"/>
          </a:xfrm>
          <a:prstGeom prst="rect">
            <a:avLst/>
          </a:prstGeom>
          <a:noFill/>
        </p:spPr>
        <p:txBody>
          <a:bodyPr wrap="square">
            <a:spAutoFit/>
          </a:bodyPr>
          <a:lstStyle/>
          <a:p>
            <a:pPr algn="just" rtl="0" fontAlgn="base"/>
            <a:r>
              <a:rPr lang="en-GB" sz="2000" b="1" i="0" dirty="0">
                <a:solidFill>
                  <a:srgbClr val="000000"/>
                </a:solidFill>
                <a:effectLst/>
                <a:latin typeface="Calibri" panose="020F0502020204030204" pitchFamily="34" charset="0"/>
              </a:rPr>
              <a:t>Schedule 1 – House Rules                                                               </a:t>
            </a:r>
            <a:r>
              <a:rPr lang="en-GB" sz="20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1.</a:t>
            </a:r>
            <a:r>
              <a:rPr lang="en-GB" sz="1800" b="0" i="0" dirty="0">
                <a:solidFill>
                  <a:srgbClr val="000000"/>
                </a:solidFill>
                <a:effectLst/>
                <a:latin typeface="Calibri" panose="020F0502020204030204" pitchFamily="34" charset="0"/>
              </a:rPr>
              <a:t> You are not to bring weapons of any kind into the premises. This includes regular and ornamental/toy weapons. If You bring dangerous weapons on site, we have the right to confiscate the weapon, call the police and </a:t>
            </a:r>
            <a:r>
              <a:rPr lang="en-GB" sz="1800" b="1" i="0" dirty="0">
                <a:solidFill>
                  <a:srgbClr val="000000"/>
                </a:solidFill>
                <a:effectLst/>
                <a:latin typeface="Calibri" panose="020F0502020204030204" pitchFamily="34" charset="0"/>
              </a:rPr>
              <a:t>your licence will</a:t>
            </a:r>
            <a:r>
              <a:rPr lang="en-GB" sz="1800" b="0" i="0" dirty="0">
                <a:solidFill>
                  <a:srgbClr val="000000"/>
                </a:solidFill>
                <a:effectLst/>
                <a:latin typeface="Calibri" panose="020F0502020204030204" pitchFamily="34" charset="0"/>
              </a:rPr>
              <a:t> </a:t>
            </a:r>
            <a:r>
              <a:rPr lang="en-GB" sz="1800" b="1" i="0" dirty="0">
                <a:solidFill>
                  <a:srgbClr val="000000"/>
                </a:solidFill>
                <a:effectLst/>
                <a:latin typeface="Calibri" panose="020F0502020204030204" pitchFamily="34" charset="0"/>
              </a:rPr>
              <a:t>be terminated</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2.</a:t>
            </a:r>
            <a:r>
              <a:rPr lang="en-GB" sz="1800" b="0" i="0" dirty="0">
                <a:solidFill>
                  <a:srgbClr val="000000"/>
                </a:solidFill>
                <a:effectLst/>
                <a:latin typeface="Calibri" panose="020F0502020204030204" pitchFamily="34" charset="0"/>
              </a:rPr>
              <a:t> Violence will not be tolerated at the property. If You are involved in any violence on site, </a:t>
            </a:r>
            <a:r>
              <a:rPr lang="en-GB" sz="1800" b="1" i="0" dirty="0">
                <a:solidFill>
                  <a:srgbClr val="000000"/>
                </a:solidFill>
                <a:effectLst/>
                <a:latin typeface="Calibri" panose="020F0502020204030204" pitchFamily="34" charset="0"/>
              </a:rPr>
              <a:t>your licence will be terminated.</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3.</a:t>
            </a:r>
            <a:r>
              <a:rPr lang="en-GB" sz="1800" b="0" i="0" dirty="0">
                <a:solidFill>
                  <a:srgbClr val="000000"/>
                </a:solidFill>
                <a:effectLst/>
                <a:latin typeface="Calibri" panose="020F0502020204030204" pitchFamily="34" charset="0"/>
              </a:rPr>
              <a:t> No illicit substances are to be brought on site. If there is any evidence of such substances Police will be called immediately and </a:t>
            </a:r>
            <a:r>
              <a:rPr lang="en-GB" sz="1800" b="1" i="0" dirty="0">
                <a:solidFill>
                  <a:srgbClr val="000000"/>
                </a:solidFill>
                <a:effectLst/>
                <a:latin typeface="Calibri" panose="020F0502020204030204" pitchFamily="34" charset="0"/>
              </a:rPr>
              <a:t>your licence will be terminated</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4.</a:t>
            </a:r>
            <a:r>
              <a:rPr lang="en-GB" sz="1800" b="0" i="0" dirty="0">
                <a:solidFill>
                  <a:srgbClr val="000000"/>
                </a:solidFill>
                <a:effectLst/>
                <a:latin typeface="Calibri" panose="020F0502020204030204" pitchFamily="34" charset="0"/>
              </a:rPr>
              <a:t> No visitors are allowed on site.  </a:t>
            </a:r>
            <a:endParaRPr lang="en-GB" b="0" i="0" dirty="0">
              <a:solidFill>
                <a:srgbClr val="000000"/>
              </a:solidFill>
              <a:effectLst/>
              <a:latin typeface="Segoe UI" panose="020B0502040204020203" pitchFamily="34" charset="0"/>
            </a:endParaRPr>
          </a:p>
          <a:p>
            <a:pPr algn="l" rtl="0" fontAlgn="base"/>
            <a:r>
              <a:rPr lang="en-GB" b="1" dirty="0">
                <a:solidFill>
                  <a:srgbClr val="000000"/>
                </a:solidFill>
                <a:latin typeface="Calibri" panose="020F0502020204030204" pitchFamily="34" charset="0"/>
              </a:rPr>
              <a:t>5</a:t>
            </a:r>
            <a:r>
              <a:rPr lang="en-GB" sz="1800" b="1" i="0" dirty="0">
                <a:solidFill>
                  <a:srgbClr val="000000"/>
                </a:solidFill>
                <a:effectLst/>
                <a:latin typeface="Calibri" panose="020F0502020204030204" pitchFamily="34" charset="0"/>
              </a:rPr>
              <a:t>.</a:t>
            </a:r>
            <a:r>
              <a:rPr lang="en-GB" sz="1800" b="0" i="0" dirty="0">
                <a:solidFill>
                  <a:srgbClr val="000000"/>
                </a:solidFill>
                <a:effectLst/>
                <a:latin typeface="Calibri" panose="020F0502020204030204" pitchFamily="34" charset="0"/>
              </a:rPr>
              <a:t> </a:t>
            </a:r>
            <a:r>
              <a:rPr lang="en-GB" sz="1800" b="1" i="0" dirty="0">
                <a:solidFill>
                  <a:srgbClr val="000000"/>
                </a:solidFill>
                <a:effectLst/>
                <a:latin typeface="Calibri" panose="020F0502020204030204" pitchFamily="34" charset="0"/>
              </a:rPr>
              <a:t>No smoking is allowed inside the property in any area</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b="1" dirty="0">
                <a:solidFill>
                  <a:srgbClr val="000000"/>
                </a:solidFill>
                <a:latin typeface="Calibri" panose="020F0502020204030204" pitchFamily="34" charset="0"/>
              </a:rPr>
              <a:t>6</a:t>
            </a:r>
            <a:r>
              <a:rPr lang="en-GB" sz="1800" b="1" i="0" dirty="0">
                <a:solidFill>
                  <a:srgbClr val="000000"/>
                </a:solidFill>
                <a:effectLst/>
                <a:latin typeface="Calibri" panose="020F0502020204030204" pitchFamily="34" charset="0"/>
              </a:rPr>
              <a:t>.</a:t>
            </a:r>
            <a:r>
              <a:rPr lang="en-GB" sz="1800" b="0" i="0" dirty="0">
                <a:solidFill>
                  <a:srgbClr val="000000"/>
                </a:solidFill>
                <a:effectLst/>
                <a:latin typeface="Calibri" panose="020F0502020204030204" pitchFamily="34" charset="0"/>
              </a:rPr>
              <a:t> No loud music or TV which causes disturbance to other housemates or neighbours is allowed at any time.  </a:t>
            </a:r>
            <a:endParaRPr lang="en-GB" b="0" i="0" dirty="0">
              <a:solidFill>
                <a:srgbClr val="000000"/>
              </a:solidFill>
              <a:effectLst/>
              <a:latin typeface="Segoe UI" panose="020B0502040204020203" pitchFamily="34" charset="0"/>
            </a:endParaRPr>
          </a:p>
          <a:p>
            <a:pPr algn="l" rtl="0" fontAlgn="base"/>
            <a:r>
              <a:rPr lang="en-GB" sz="6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b="1" dirty="0">
                <a:solidFill>
                  <a:srgbClr val="000000"/>
                </a:solidFill>
                <a:latin typeface="Calibri" panose="020F0502020204030204" pitchFamily="34" charset="0"/>
              </a:rPr>
              <a:t>7</a:t>
            </a:r>
            <a:r>
              <a:rPr lang="en-GB" sz="1800" b="1" i="0" dirty="0">
                <a:solidFill>
                  <a:srgbClr val="000000"/>
                </a:solidFill>
                <a:effectLst/>
                <a:latin typeface="Calibri" panose="020F0502020204030204" pitchFamily="34" charset="0"/>
              </a:rPr>
              <a:t>.</a:t>
            </a:r>
            <a:r>
              <a:rPr lang="en-GB" sz="1800" b="0" i="0" dirty="0">
                <a:solidFill>
                  <a:srgbClr val="000000"/>
                </a:solidFill>
                <a:effectLst/>
                <a:latin typeface="Calibri" panose="020F0502020204030204" pitchFamily="34" charset="0"/>
              </a:rPr>
              <a:t> No pets are allowed on site at any time. </a:t>
            </a:r>
            <a:endParaRPr lang="en-GB" b="0" i="0" dirty="0">
              <a:solidFill>
                <a:srgbClr val="000000"/>
              </a:solidFill>
              <a:effectLst/>
              <a:latin typeface="Segoe UI" panose="020B0502040204020203" pitchFamily="34" charset="0"/>
            </a:endParaRPr>
          </a:p>
          <a:p>
            <a:pPr algn="l" rtl="0" fontAlgn="base"/>
            <a:endParaRPr lang="en-GB" b="0" i="0" dirty="0">
              <a:solidFill>
                <a:srgbClr val="000000"/>
              </a:solidFill>
              <a:effectLst/>
              <a:latin typeface="Segoe UI" panose="020B0502040204020203" pitchFamily="34" charset="0"/>
            </a:endParaRPr>
          </a:p>
        </p:txBody>
      </p:sp>
      <p:pic>
        <p:nvPicPr>
          <p:cNvPr id="8" name="Picture 7" descr="input-onlinepngtools.png">
            <a:extLst>
              <a:ext uri="{FF2B5EF4-FFF2-40B4-BE49-F238E27FC236}">
                <a16:creationId xmlns:a16="http://schemas.microsoft.com/office/drawing/2014/main" id="{AEF31253-7274-7507-213D-CA73CF0089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837" y="90710"/>
            <a:ext cx="1870494" cy="951046"/>
          </a:xfrm>
          <a:prstGeom prst="rect">
            <a:avLst/>
          </a:prstGeom>
        </p:spPr>
      </p:pic>
    </p:spTree>
    <p:extLst>
      <p:ext uri="{BB962C8B-B14F-4D97-AF65-F5344CB8AC3E}">
        <p14:creationId xmlns:p14="http://schemas.microsoft.com/office/powerpoint/2010/main" val="1576805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3F6CE2-B78C-57F7-1D3D-18082B95F52E}"/>
              </a:ext>
            </a:extLst>
          </p:cNvPr>
          <p:cNvSpPr txBox="1"/>
          <p:nvPr/>
        </p:nvSpPr>
        <p:spPr>
          <a:xfrm>
            <a:off x="914398" y="1518518"/>
            <a:ext cx="7721218" cy="3447098"/>
          </a:xfrm>
          <a:prstGeom prst="rect">
            <a:avLst/>
          </a:prstGeom>
          <a:noFill/>
        </p:spPr>
        <p:txBody>
          <a:bodyPr wrap="square">
            <a:spAutoFit/>
          </a:bodyPr>
          <a:lstStyle/>
          <a:p>
            <a:pPr algn="l" rtl="0" fontAlgn="base"/>
            <a:r>
              <a:rPr lang="en-GB" sz="1800" b="1" i="0" dirty="0">
                <a:solidFill>
                  <a:srgbClr val="000000"/>
                </a:solidFill>
                <a:effectLst/>
                <a:latin typeface="Calibri" panose="020F0502020204030204" pitchFamily="34" charset="0"/>
              </a:rPr>
              <a:t>8.</a:t>
            </a:r>
            <a:r>
              <a:rPr lang="en-GB" sz="1800" b="0" i="0" dirty="0">
                <a:solidFill>
                  <a:srgbClr val="000000"/>
                </a:solidFill>
                <a:effectLst/>
                <a:latin typeface="Calibri" panose="020F0502020204030204" pitchFamily="34" charset="0"/>
              </a:rPr>
              <a:t> </a:t>
            </a:r>
            <a:r>
              <a:rPr lang="en-GB" sz="1800" b="1" i="0" dirty="0">
                <a:solidFill>
                  <a:srgbClr val="000000"/>
                </a:solidFill>
                <a:effectLst/>
                <a:latin typeface="Calibri" panose="020F0502020204030204" pitchFamily="34" charset="0"/>
              </a:rPr>
              <a:t>No smoking is allowed inside the property in any area</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9.</a:t>
            </a:r>
            <a:r>
              <a:rPr lang="en-GB" sz="1800" b="0" i="0" dirty="0">
                <a:solidFill>
                  <a:srgbClr val="000000"/>
                </a:solidFill>
                <a:effectLst/>
                <a:latin typeface="Calibri" panose="020F0502020204030204" pitchFamily="34" charset="0"/>
              </a:rPr>
              <a:t> No loud music or TV which causes disturbance to other housemates or neighbours is allowed at any time.  </a:t>
            </a:r>
            <a:endParaRPr lang="en-GB" b="0" i="0" dirty="0">
              <a:solidFill>
                <a:srgbClr val="000000"/>
              </a:solidFill>
              <a:effectLst/>
              <a:latin typeface="Segoe UI" panose="020B0502040204020203" pitchFamily="34" charset="0"/>
            </a:endParaRPr>
          </a:p>
          <a:p>
            <a:pPr algn="l" rtl="0" fontAlgn="base"/>
            <a:r>
              <a:rPr lang="en-GB" sz="6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10.</a:t>
            </a:r>
            <a:r>
              <a:rPr lang="en-GB" sz="1800" b="0" i="0" dirty="0">
                <a:solidFill>
                  <a:srgbClr val="000000"/>
                </a:solidFill>
                <a:effectLst/>
                <a:latin typeface="Calibri" panose="020F0502020204030204" pitchFamily="34" charset="0"/>
              </a:rPr>
              <a:t> No pets are allowed on site at any time. </a:t>
            </a:r>
            <a:endParaRPr lang="en-GB" b="0" i="0" dirty="0">
              <a:solidFill>
                <a:srgbClr val="000000"/>
              </a:solidFill>
              <a:effectLst/>
              <a:latin typeface="Segoe UI" panose="020B0502040204020203" pitchFamily="34" charset="0"/>
            </a:endParaRPr>
          </a:p>
          <a:p>
            <a:pPr algn="l" rtl="0" fontAlgn="base"/>
            <a:r>
              <a:rPr lang="en-GB" sz="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11.</a:t>
            </a:r>
            <a:r>
              <a:rPr lang="en-GB" sz="1800" b="0" i="0" dirty="0">
                <a:solidFill>
                  <a:srgbClr val="000000"/>
                </a:solidFill>
                <a:effectLst/>
                <a:latin typeface="Calibri" panose="020F0502020204030204" pitchFamily="34" charset="0"/>
              </a:rPr>
              <a:t> Any Disturbance to neighbours is not allowed. Please remain responsible, as this may lead your licence being terminated. </a:t>
            </a:r>
            <a:endParaRPr lang="en-GB" b="0" i="0" dirty="0">
              <a:solidFill>
                <a:srgbClr val="000000"/>
              </a:solidFill>
              <a:effectLst/>
              <a:latin typeface="Segoe UI" panose="020B0502040204020203" pitchFamily="34" charset="0"/>
            </a:endParaRPr>
          </a:p>
          <a:p>
            <a:pPr algn="l" rtl="0" fontAlgn="base"/>
            <a:r>
              <a:rPr lang="en-GB" sz="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12.</a:t>
            </a:r>
            <a:r>
              <a:rPr lang="en-GB" sz="1800" b="0" i="0" dirty="0">
                <a:solidFill>
                  <a:srgbClr val="000000"/>
                </a:solidFill>
                <a:effectLst/>
                <a:latin typeface="Calibri" panose="020F0502020204030204" pitchFamily="34" charset="0"/>
              </a:rPr>
              <a:t> Drinking Alcohol irresponsibly, disorderly actions, and any Antisocial behaviour is not allowed and will result </a:t>
            </a:r>
            <a:r>
              <a:rPr lang="en-GB" sz="1800" b="1" i="0" dirty="0">
                <a:solidFill>
                  <a:srgbClr val="000000"/>
                </a:solidFill>
                <a:effectLst/>
                <a:latin typeface="Calibri" panose="020F0502020204030204" pitchFamily="34" charset="0"/>
              </a:rPr>
              <a:t>your licence being terminated</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13.</a:t>
            </a:r>
            <a:r>
              <a:rPr lang="en-GB" sz="1800" b="0" i="0" dirty="0">
                <a:solidFill>
                  <a:srgbClr val="000000"/>
                </a:solidFill>
                <a:effectLst/>
                <a:latin typeface="Calibri" panose="020F0502020204030204" pitchFamily="34" charset="0"/>
              </a:rPr>
              <a:t> No Alcohol is allowed ON THE PREMISES. Failure to respect this will result in </a:t>
            </a:r>
            <a:r>
              <a:rPr lang="en-GB" sz="1800" b="1" i="0" dirty="0">
                <a:solidFill>
                  <a:srgbClr val="000000"/>
                </a:solidFill>
                <a:effectLst/>
                <a:latin typeface="Calibri" panose="020F0502020204030204" pitchFamily="34" charset="0"/>
              </a:rPr>
              <a:t>your licence being terminated.</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p:txBody>
      </p:sp>
      <p:sp>
        <p:nvSpPr>
          <p:cNvPr id="6" name="Title 1">
            <a:extLst>
              <a:ext uri="{FF2B5EF4-FFF2-40B4-BE49-F238E27FC236}">
                <a16:creationId xmlns:a16="http://schemas.microsoft.com/office/drawing/2014/main" id="{BABEF66B-EBEE-DA13-33F5-4015C3575614}"/>
              </a:ext>
            </a:extLst>
          </p:cNvPr>
          <p:cNvSpPr>
            <a:spLocks noGrp="1"/>
          </p:cNvSpPr>
          <p:nvPr>
            <p:ph type="title"/>
          </p:nvPr>
        </p:nvSpPr>
        <p:spPr>
          <a:xfrm>
            <a:off x="914398" y="756172"/>
            <a:ext cx="6298437" cy="430887"/>
          </a:xfrm>
        </p:spPr>
        <p:txBody>
          <a:bodyPr/>
          <a:lstStyle/>
          <a:p>
            <a:r>
              <a:rPr lang="en-US" dirty="0"/>
              <a:t>Occupation License &amp; Restrictions</a:t>
            </a:r>
            <a:endParaRPr lang="en-GB" dirty="0"/>
          </a:p>
        </p:txBody>
      </p:sp>
      <p:pic>
        <p:nvPicPr>
          <p:cNvPr id="7" name="Picture 6" descr="input-onlinepngtools.png">
            <a:extLst>
              <a:ext uri="{FF2B5EF4-FFF2-40B4-BE49-F238E27FC236}">
                <a16:creationId xmlns:a16="http://schemas.microsoft.com/office/drawing/2014/main" id="{5DC35E96-9FAD-AD6F-A445-70272C4D8F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037" y="236013"/>
            <a:ext cx="1870494" cy="951046"/>
          </a:xfrm>
          <a:prstGeom prst="rect">
            <a:avLst/>
          </a:prstGeom>
        </p:spPr>
      </p:pic>
    </p:spTree>
    <p:extLst>
      <p:ext uri="{BB962C8B-B14F-4D97-AF65-F5344CB8AC3E}">
        <p14:creationId xmlns:p14="http://schemas.microsoft.com/office/powerpoint/2010/main" val="3859520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6C906-EFD6-4986-9CD3-A33A5E846871}"/>
              </a:ext>
            </a:extLst>
          </p:cNvPr>
          <p:cNvSpPr>
            <a:spLocks noGrp="1"/>
          </p:cNvSpPr>
          <p:nvPr>
            <p:ph type="title"/>
          </p:nvPr>
        </p:nvSpPr>
        <p:spPr>
          <a:xfrm>
            <a:off x="1422780" y="1170448"/>
            <a:ext cx="6298437" cy="430887"/>
          </a:xfrm>
        </p:spPr>
        <p:txBody>
          <a:bodyPr/>
          <a:lstStyle/>
          <a:p>
            <a:pPr algn="ctr"/>
            <a:r>
              <a:rPr lang="en-GB" dirty="0">
                <a:effectLst>
                  <a:outerShdw blurRad="38100" dist="38100" dir="2700000" algn="tl">
                    <a:srgbClr val="000000">
                      <a:alpha val="43137"/>
                    </a:srgbClr>
                  </a:outerShdw>
                </a:effectLst>
              </a:rPr>
              <a:t>ONSITE MANAGEMENT </a:t>
            </a:r>
          </a:p>
        </p:txBody>
      </p:sp>
      <p:sp>
        <p:nvSpPr>
          <p:cNvPr id="3" name="Text Placeholder 2">
            <a:extLst>
              <a:ext uri="{FF2B5EF4-FFF2-40B4-BE49-F238E27FC236}">
                <a16:creationId xmlns:a16="http://schemas.microsoft.com/office/drawing/2014/main" id="{B4042E44-9819-4A8F-B9CB-BD3C0AE65BBA}"/>
              </a:ext>
            </a:extLst>
          </p:cNvPr>
          <p:cNvSpPr>
            <a:spLocks noGrp="1"/>
          </p:cNvSpPr>
          <p:nvPr>
            <p:ph type="body" idx="1"/>
          </p:nvPr>
        </p:nvSpPr>
        <p:spPr>
          <a:xfrm>
            <a:off x="961440" y="1514475"/>
            <a:ext cx="7221118" cy="4362733"/>
          </a:xfrm>
        </p:spPr>
        <p:txBody>
          <a:bodyPr/>
          <a:lstStyle/>
          <a:p>
            <a:pPr algn="ctr"/>
            <a:endParaRPr lang="en-GB" sz="1200" b="0" i="0" dirty="0">
              <a:solidFill>
                <a:srgbClr val="5F5F5F"/>
              </a:solidFill>
              <a:effectLst/>
              <a:latin typeface="Calibri" panose="020F0502020204030204" pitchFamily="34" charset="0"/>
            </a:endParaRPr>
          </a:p>
          <a:p>
            <a:pPr marL="171450" indent="-171450" algn="l">
              <a:lnSpc>
                <a:spcPct val="150000"/>
              </a:lnSpc>
              <a:buFont typeface="Arial" panose="020B0604020202020204" pitchFamily="34" charset="0"/>
              <a:buChar char="•"/>
            </a:pPr>
            <a:r>
              <a:rPr lang="en-GB" sz="1300" b="0" i="0" dirty="0">
                <a:solidFill>
                  <a:srgbClr val="5F5F5F"/>
                </a:solidFill>
                <a:effectLst/>
                <a:latin typeface="Calibri" panose="020F0502020204030204" pitchFamily="34" charset="0"/>
              </a:rPr>
              <a:t>24 hour on site staffing: Ready4home staff will be present 7 days &amp; nights a week</a:t>
            </a:r>
          </a:p>
          <a:p>
            <a:pPr marL="171450" indent="-171450" algn="l">
              <a:lnSpc>
                <a:spcPct val="150000"/>
              </a:lnSpc>
              <a:buFont typeface="Arial" panose="020B0604020202020204" pitchFamily="34" charset="0"/>
              <a:buChar char="•"/>
            </a:pPr>
            <a:r>
              <a:rPr lang="en-US" sz="1300" b="0" i="0" dirty="0">
                <a:solidFill>
                  <a:srgbClr val="5F5F5F"/>
                </a:solidFill>
                <a:effectLst/>
                <a:latin typeface="Calibri" panose="020F0502020204030204" pitchFamily="34" charset="0"/>
              </a:rPr>
              <a:t>Shaun Lee (Director) will oversee 4 Support Workers daily</a:t>
            </a:r>
          </a:p>
          <a:p>
            <a:pPr marL="171450" indent="-171450" algn="l">
              <a:lnSpc>
                <a:spcPct val="150000"/>
              </a:lnSpc>
              <a:buFont typeface="Arial" panose="020B0604020202020204" pitchFamily="34" charset="0"/>
              <a:buChar char="•"/>
            </a:pPr>
            <a:r>
              <a:rPr lang="en-US" sz="1300" b="0" i="0" dirty="0">
                <a:solidFill>
                  <a:srgbClr val="5F5F5F"/>
                </a:solidFill>
                <a:effectLst/>
                <a:latin typeface="Calibri" panose="020F0502020204030204" pitchFamily="34" charset="0"/>
              </a:rPr>
              <a:t>On-site Management &amp; Security - 24 hours / 7 days a week</a:t>
            </a:r>
          </a:p>
          <a:p>
            <a:pPr marL="171450" indent="-171450" algn="l">
              <a:lnSpc>
                <a:spcPct val="150000"/>
              </a:lnSpc>
              <a:buFont typeface="Arial" panose="020B0604020202020204" pitchFamily="34" charset="0"/>
              <a:buChar char="•"/>
            </a:pPr>
            <a:r>
              <a:rPr lang="en-US" sz="1300" b="0" i="0" dirty="0">
                <a:solidFill>
                  <a:srgbClr val="5F5F5F"/>
                </a:solidFill>
                <a:effectLst/>
                <a:latin typeface="Calibri" panose="020F0502020204030204" pitchFamily="34" charset="0"/>
              </a:rPr>
              <a:t>The average stay of a client is 7 months</a:t>
            </a:r>
          </a:p>
          <a:p>
            <a:pPr marL="171450" indent="-171450" algn="l">
              <a:lnSpc>
                <a:spcPct val="150000"/>
              </a:lnSpc>
              <a:buFont typeface="Arial" panose="020B0604020202020204" pitchFamily="34" charset="0"/>
              <a:buChar char="•"/>
            </a:pPr>
            <a:r>
              <a:rPr lang="en-US" sz="1300" b="0" i="0" dirty="0">
                <a:solidFill>
                  <a:srgbClr val="5F5F5F"/>
                </a:solidFill>
                <a:effectLst/>
                <a:latin typeface="Calibri" panose="020F0502020204030204" pitchFamily="34" charset="0"/>
              </a:rPr>
              <a:t>Locks coming into the property will have fingerprint access. Key cards for internal doors</a:t>
            </a:r>
          </a:p>
          <a:p>
            <a:pPr marL="171450" indent="-171450" algn="l">
              <a:lnSpc>
                <a:spcPct val="150000"/>
              </a:lnSpc>
              <a:buFont typeface="Arial" panose="020B0604020202020204" pitchFamily="34" charset="0"/>
              <a:buChar char="•"/>
            </a:pPr>
            <a:r>
              <a:rPr lang="en-US" sz="1300" b="0" i="0" dirty="0">
                <a:solidFill>
                  <a:srgbClr val="5F5F5F"/>
                </a:solidFill>
                <a:effectLst/>
                <a:latin typeface="Calibri" panose="020F0502020204030204" pitchFamily="34" charset="0"/>
              </a:rPr>
              <a:t>Extensive external and internal CCTV coverage</a:t>
            </a:r>
          </a:p>
          <a:p>
            <a:pPr marL="171450" indent="-171450" algn="l">
              <a:lnSpc>
                <a:spcPct val="150000"/>
              </a:lnSpc>
              <a:buFont typeface="Arial" panose="020B0604020202020204" pitchFamily="34" charset="0"/>
              <a:buChar char="•"/>
            </a:pPr>
            <a:r>
              <a:rPr lang="en-US" sz="1300" b="0" i="0" dirty="0">
                <a:solidFill>
                  <a:srgbClr val="5F5F5F"/>
                </a:solidFill>
                <a:effectLst/>
                <a:latin typeface="Calibri" panose="020F0502020204030204" pitchFamily="34" charset="0"/>
              </a:rPr>
              <a:t>External lighting provided to deter antisocial behaviour. Carefully positioned to avoid light pollution</a:t>
            </a:r>
          </a:p>
          <a:p>
            <a:pPr marL="171450" indent="-171450" algn="l">
              <a:lnSpc>
                <a:spcPct val="150000"/>
              </a:lnSpc>
              <a:buFont typeface="Arial" panose="020B0604020202020204" pitchFamily="34" charset="0"/>
              <a:buChar char="•"/>
            </a:pPr>
            <a:r>
              <a:rPr lang="en-US" sz="1300" b="0" i="0" dirty="0">
                <a:solidFill>
                  <a:srgbClr val="5F5F5F"/>
                </a:solidFill>
                <a:effectLst/>
                <a:latin typeface="Calibri" panose="020F0502020204030204" pitchFamily="34" charset="0"/>
              </a:rPr>
              <a:t>Enclosed residents garden to provide physical separation from adjacent properties</a:t>
            </a:r>
          </a:p>
          <a:p>
            <a:pPr marL="171450" indent="-171450" algn="l">
              <a:lnSpc>
                <a:spcPct val="150000"/>
              </a:lnSpc>
              <a:buFont typeface="Arial" panose="020B0604020202020204" pitchFamily="34" charset="0"/>
              <a:buChar char="•"/>
            </a:pPr>
            <a:r>
              <a:rPr lang="en-US" sz="1300" b="0" i="0" dirty="0">
                <a:solidFill>
                  <a:srgbClr val="5F5F5F"/>
                </a:solidFill>
                <a:effectLst/>
                <a:latin typeface="Calibri" panose="020F0502020204030204" pitchFamily="34" charset="0"/>
              </a:rPr>
              <a:t>Refuse collection to be managed by a private company. Bins will be taken from the store to the waiting refuse vehicle on Victoria Road. No bins to be left on the public footpath</a:t>
            </a:r>
          </a:p>
          <a:p>
            <a:pPr marL="171450" indent="-171450" algn="l">
              <a:lnSpc>
                <a:spcPct val="150000"/>
              </a:lnSpc>
              <a:buFont typeface="Arial" panose="020B0604020202020204" pitchFamily="34" charset="0"/>
              <a:buChar char="•"/>
            </a:pPr>
            <a:r>
              <a:rPr lang="en-US" sz="1300" b="0" i="0" dirty="0">
                <a:solidFill>
                  <a:srgbClr val="5F5F5F"/>
                </a:solidFill>
                <a:effectLst/>
                <a:latin typeface="Calibri" panose="020F0502020204030204" pitchFamily="34" charset="0"/>
              </a:rPr>
              <a:t>Secure refuse and cycle storage facilities to be located away from neighboring habitable windows</a:t>
            </a:r>
          </a:p>
          <a:p>
            <a:pPr marL="171450" indent="-171450" algn="l">
              <a:lnSpc>
                <a:spcPct val="150000"/>
              </a:lnSpc>
              <a:buFont typeface="Arial" panose="020B0604020202020204" pitchFamily="34" charset="0"/>
              <a:buChar char="•"/>
            </a:pPr>
            <a:r>
              <a:rPr lang="en-US" sz="1300" b="0" i="0" dirty="0">
                <a:solidFill>
                  <a:srgbClr val="5F5F5F"/>
                </a:solidFill>
                <a:effectLst/>
                <a:latin typeface="Calibri" panose="020F0502020204030204" pitchFamily="34" charset="0"/>
              </a:rPr>
              <a:t>On site parking is available and a Parking management plan is to be implemented</a:t>
            </a:r>
          </a:p>
          <a:p>
            <a:pPr marL="171450" indent="-171450" algn="l">
              <a:lnSpc>
                <a:spcPct val="150000"/>
              </a:lnSpc>
              <a:buFont typeface="Arial" panose="020B0604020202020204" pitchFamily="34" charset="0"/>
              <a:buChar char="•"/>
            </a:pPr>
            <a:r>
              <a:rPr lang="en-US" sz="1300" dirty="0">
                <a:solidFill>
                  <a:srgbClr val="5F5F5F"/>
                </a:solidFill>
                <a:latin typeface="Calibri" panose="020F0502020204030204" pitchFamily="34" charset="0"/>
              </a:rPr>
              <a:t>Professional visits will be permitted during specific times of the day this will be managed </a:t>
            </a:r>
            <a:endParaRPr lang="en-US" sz="1300" b="0" i="0" dirty="0">
              <a:solidFill>
                <a:srgbClr val="5F5F5F"/>
              </a:solidFill>
              <a:effectLst/>
              <a:latin typeface="Calibri" panose="020F0502020204030204" pitchFamily="34" charset="0"/>
            </a:endParaRPr>
          </a:p>
          <a:p>
            <a:endParaRPr lang="en-GB" dirty="0"/>
          </a:p>
        </p:txBody>
      </p:sp>
      <p:pic>
        <p:nvPicPr>
          <p:cNvPr id="4" name="Picture 3" descr="input-onlinepngtools.png">
            <a:extLst>
              <a:ext uri="{FF2B5EF4-FFF2-40B4-BE49-F238E27FC236}">
                <a16:creationId xmlns:a16="http://schemas.microsoft.com/office/drawing/2014/main" id="{1E99366E-4587-4024-BB4E-C6B6C60B03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6753" y="135031"/>
            <a:ext cx="1870494" cy="951046"/>
          </a:xfrm>
          <a:prstGeom prst="rect">
            <a:avLst/>
          </a:prstGeom>
        </p:spPr>
      </p:pic>
    </p:spTree>
    <p:extLst>
      <p:ext uri="{BB962C8B-B14F-4D97-AF65-F5344CB8AC3E}">
        <p14:creationId xmlns:p14="http://schemas.microsoft.com/office/powerpoint/2010/main" val="3506149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A8163-881F-414D-A2D6-03D6B7F60DDB}"/>
              </a:ext>
            </a:extLst>
          </p:cNvPr>
          <p:cNvSpPr>
            <a:spLocks noGrp="1"/>
          </p:cNvSpPr>
          <p:nvPr>
            <p:ph type="title"/>
          </p:nvPr>
        </p:nvSpPr>
        <p:spPr>
          <a:xfrm>
            <a:off x="1070066" y="1311728"/>
            <a:ext cx="6978269" cy="861774"/>
          </a:xfrm>
        </p:spPr>
        <p:txBody>
          <a:bodyPr/>
          <a:lstStyle/>
          <a:p>
            <a:pPr algn="ctr"/>
            <a:r>
              <a:rPr lang="en-GB" sz="2800" i="0" dirty="0">
                <a:solidFill>
                  <a:srgbClr val="F38316"/>
                </a:solidFill>
                <a:effectLst>
                  <a:outerShdw blurRad="38100" dist="38100" dir="2700000" algn="tl">
                    <a:srgbClr val="000000">
                      <a:alpha val="43137"/>
                    </a:srgbClr>
                  </a:outerShdw>
                </a:effectLst>
                <a:latin typeface="Calibri" panose="020F0502020204030204" pitchFamily="34" charset="0"/>
              </a:rPr>
              <a:t>SHAUN LEE – DIRECTOR &amp; </a:t>
            </a:r>
            <a:r>
              <a:rPr lang="en-GB" dirty="0">
                <a:solidFill>
                  <a:srgbClr val="F38316"/>
                </a:solidFill>
                <a:effectLst>
                  <a:outerShdw blurRad="38100" dist="38100" dir="2700000" algn="tl">
                    <a:srgbClr val="000000">
                      <a:alpha val="43137"/>
                    </a:srgbClr>
                  </a:outerShdw>
                </a:effectLst>
                <a:latin typeface="Calibri" panose="020F0502020204030204" pitchFamily="34" charset="0"/>
              </a:rPr>
              <a:t>SCHEME</a:t>
            </a:r>
            <a:r>
              <a:rPr lang="en-GB" sz="2800" i="0" dirty="0">
                <a:solidFill>
                  <a:srgbClr val="F38316"/>
                </a:solidFill>
                <a:effectLst>
                  <a:outerShdw blurRad="38100" dist="38100" dir="2700000" algn="tl">
                    <a:srgbClr val="000000">
                      <a:alpha val="43137"/>
                    </a:srgbClr>
                  </a:outerShdw>
                </a:effectLst>
                <a:latin typeface="Calibri" panose="020F0502020204030204" pitchFamily="34" charset="0"/>
              </a:rPr>
              <a:t> MANAGER</a:t>
            </a:r>
            <a:endParaRPr lang="en-GB" dirty="0"/>
          </a:p>
        </p:txBody>
      </p:sp>
      <p:sp>
        <p:nvSpPr>
          <p:cNvPr id="3" name="Text Placeholder 2">
            <a:extLst>
              <a:ext uri="{FF2B5EF4-FFF2-40B4-BE49-F238E27FC236}">
                <a16:creationId xmlns:a16="http://schemas.microsoft.com/office/drawing/2014/main" id="{8BD0B2F3-7397-4E83-AFCE-B4AED69DCC0A}"/>
              </a:ext>
            </a:extLst>
          </p:cNvPr>
          <p:cNvSpPr>
            <a:spLocks noGrp="1"/>
          </p:cNvSpPr>
          <p:nvPr>
            <p:ph type="body" idx="1"/>
          </p:nvPr>
        </p:nvSpPr>
        <p:spPr>
          <a:xfrm>
            <a:off x="827217" y="1853966"/>
            <a:ext cx="7221118" cy="4154984"/>
          </a:xfrm>
        </p:spPr>
        <p:txBody>
          <a:bodyPr/>
          <a:lstStyle/>
          <a:p>
            <a:pPr algn="ctr" fontAlgn="base"/>
            <a:r>
              <a:rPr lang="en-GB" dirty="0">
                <a:solidFill>
                  <a:srgbClr val="5F5F5F"/>
                </a:solidFill>
                <a:latin typeface="Calibri" panose="020F0502020204030204" pitchFamily="34" charset="0"/>
              </a:rPr>
              <a:t>Key Skills include:</a:t>
            </a:r>
            <a:endParaRPr lang="en-GB" sz="1800" b="0" i="0" dirty="0">
              <a:solidFill>
                <a:srgbClr val="5F5F5F"/>
              </a:solidFill>
              <a:effectLst/>
              <a:latin typeface="Calibri" panose="020F0502020204030204" pitchFamily="34" charset="0"/>
            </a:endParaRPr>
          </a:p>
          <a:p>
            <a:pPr algn="ctr" fontAlgn="base"/>
            <a:r>
              <a:rPr lang="en-GB" sz="1800" b="0" i="0" dirty="0">
                <a:solidFill>
                  <a:srgbClr val="5F5F5F"/>
                </a:solidFill>
                <a:effectLst/>
                <a:latin typeface="Calibri" panose="020F0502020204030204" pitchFamily="34" charset="0"/>
              </a:rPr>
              <a:t>Social Care</a:t>
            </a:r>
          </a:p>
          <a:p>
            <a:pPr algn="ctr" fontAlgn="base"/>
            <a:r>
              <a:rPr lang="en-GB" sz="1800" b="0" i="0" dirty="0">
                <a:solidFill>
                  <a:srgbClr val="5F5F5F"/>
                </a:solidFill>
                <a:effectLst/>
                <a:latin typeface="Calibri" panose="020F0502020204030204" pitchFamily="34" charset="0"/>
              </a:rPr>
              <a:t>Fa</a:t>
            </a:r>
            <a:r>
              <a:rPr lang="en-GB" dirty="0">
                <a:solidFill>
                  <a:srgbClr val="5F5F5F"/>
                </a:solidFill>
                <a:latin typeface="Calibri" panose="020F0502020204030204" pitchFamily="34" charset="0"/>
              </a:rPr>
              <a:t>mily Crisis Support  &amp; Parenting Skills</a:t>
            </a:r>
          </a:p>
          <a:p>
            <a:pPr algn="ctr" fontAlgn="base"/>
            <a:r>
              <a:rPr lang="en-GB" dirty="0">
                <a:solidFill>
                  <a:srgbClr val="5F5F5F"/>
                </a:solidFill>
                <a:latin typeface="Calibri" panose="020F0502020204030204" pitchFamily="34" charset="0"/>
              </a:rPr>
              <a:t>Care Leavers</a:t>
            </a:r>
          </a:p>
          <a:p>
            <a:pPr algn="ctr" fontAlgn="base"/>
            <a:r>
              <a:rPr lang="en-GB" dirty="0">
                <a:solidFill>
                  <a:srgbClr val="5F5F5F"/>
                </a:solidFill>
                <a:latin typeface="Calibri" panose="020F0502020204030204" pitchFamily="34" charset="0"/>
              </a:rPr>
              <a:t>Budgeting Training &amp; Debt Management</a:t>
            </a:r>
          </a:p>
          <a:p>
            <a:pPr algn="ctr" fontAlgn="base"/>
            <a:r>
              <a:rPr lang="en-GB" dirty="0">
                <a:solidFill>
                  <a:srgbClr val="5F5F5F"/>
                </a:solidFill>
                <a:latin typeface="Calibri" panose="020F0502020204030204" pitchFamily="34" charset="0"/>
              </a:rPr>
              <a:t>Essential Life Skills Training.</a:t>
            </a:r>
          </a:p>
          <a:p>
            <a:pPr algn="ctr" fontAlgn="base"/>
            <a:r>
              <a:rPr lang="en-GB" dirty="0">
                <a:solidFill>
                  <a:srgbClr val="5F5F5F"/>
                </a:solidFill>
                <a:latin typeface="Calibri" panose="020F0502020204030204" pitchFamily="34" charset="0"/>
              </a:rPr>
              <a:t>DWP Advice </a:t>
            </a:r>
          </a:p>
          <a:p>
            <a:pPr algn="ctr" fontAlgn="base"/>
            <a:r>
              <a:rPr lang="en-GB" dirty="0">
                <a:solidFill>
                  <a:srgbClr val="5F5F5F"/>
                </a:solidFill>
                <a:latin typeface="Calibri" panose="020F0502020204030204" pitchFamily="34" charset="0"/>
              </a:rPr>
              <a:t>Employability Training &amp; Delivery</a:t>
            </a:r>
          </a:p>
          <a:p>
            <a:pPr algn="ctr" fontAlgn="base"/>
            <a:r>
              <a:rPr lang="en-GB" dirty="0">
                <a:solidFill>
                  <a:srgbClr val="5F5F5F"/>
                </a:solidFill>
                <a:latin typeface="Calibri" panose="020F0502020204030204" pitchFamily="34" charset="0"/>
              </a:rPr>
              <a:t>Mental Health &amp; Substance Misuse </a:t>
            </a:r>
          </a:p>
          <a:p>
            <a:pPr algn="ctr" fontAlgn="base"/>
            <a:r>
              <a:rPr lang="en-GB" dirty="0">
                <a:solidFill>
                  <a:srgbClr val="5F5F5F"/>
                </a:solidFill>
                <a:latin typeface="Calibri" panose="020F0502020204030204" pitchFamily="34" charset="0"/>
              </a:rPr>
              <a:t>Move On Plans &amp; Independent Living Skills</a:t>
            </a:r>
          </a:p>
          <a:p>
            <a:pPr algn="ctr" fontAlgn="base"/>
            <a:endParaRPr lang="en-GB" b="0" i="0" dirty="0">
              <a:solidFill>
                <a:srgbClr val="5F5F5F"/>
              </a:solidFill>
              <a:effectLst/>
              <a:latin typeface="Segoe UI" panose="020B0502040204020203" pitchFamily="34" charset="0"/>
            </a:endParaRPr>
          </a:p>
          <a:p>
            <a:pPr algn="ctr" fontAlgn="base"/>
            <a:r>
              <a:rPr lang="en-GB" b="0" i="0" dirty="0">
                <a:solidFill>
                  <a:srgbClr val="5F5F5F"/>
                </a:solidFill>
                <a:effectLst/>
                <a:latin typeface="Segoe UI" panose="020B0502040204020203" pitchFamily="34" charset="0"/>
              </a:rPr>
              <a:t>Shaun Lee will be heading up the team of 2 Support Workers + Receptionist and 2 security staff who will work on night shift patterns. </a:t>
            </a:r>
          </a:p>
          <a:p>
            <a:pPr algn="ctr"/>
            <a:br>
              <a:rPr lang="en-GB" dirty="0"/>
            </a:br>
            <a:endParaRPr lang="en-GB" dirty="0"/>
          </a:p>
        </p:txBody>
      </p:sp>
      <p:pic>
        <p:nvPicPr>
          <p:cNvPr id="4" name="Picture 3" descr="input-onlinepngtools.png">
            <a:extLst>
              <a:ext uri="{FF2B5EF4-FFF2-40B4-BE49-F238E27FC236}">
                <a16:creationId xmlns:a16="http://schemas.microsoft.com/office/drawing/2014/main" id="{4A46619C-F756-4BA2-B5DD-88139755DA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6753" y="135031"/>
            <a:ext cx="1870494" cy="951046"/>
          </a:xfrm>
          <a:prstGeom prst="rect">
            <a:avLst/>
          </a:prstGeom>
        </p:spPr>
      </p:pic>
    </p:spTree>
    <p:extLst>
      <p:ext uri="{BB962C8B-B14F-4D97-AF65-F5344CB8AC3E}">
        <p14:creationId xmlns:p14="http://schemas.microsoft.com/office/powerpoint/2010/main" val="2972959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allout: Right Arrow 2">
            <a:extLst>
              <a:ext uri="{FF2B5EF4-FFF2-40B4-BE49-F238E27FC236}">
                <a16:creationId xmlns:a16="http://schemas.microsoft.com/office/drawing/2014/main" id="{7E92E1D1-1A32-D4B5-CE68-89085EC54D91}"/>
              </a:ext>
            </a:extLst>
          </p:cNvPr>
          <p:cNvSpPr/>
          <p:nvPr/>
        </p:nvSpPr>
        <p:spPr>
          <a:xfrm>
            <a:off x="6836466" y="3367913"/>
            <a:ext cx="2118807" cy="1400502"/>
          </a:xfrm>
          <a:custGeom>
            <a:avLst/>
            <a:gdLst>
              <a:gd name="connsiteX0" fmla="*/ 0 w 2403865"/>
              <a:gd name="connsiteY0" fmla="*/ 0 h 2059592"/>
              <a:gd name="connsiteX1" fmla="*/ 1561959 w 2403865"/>
              <a:gd name="connsiteY1" fmla="*/ 0 h 2059592"/>
              <a:gd name="connsiteX2" fmla="*/ 1561959 w 2403865"/>
              <a:gd name="connsiteY2" fmla="*/ 772347 h 2059592"/>
              <a:gd name="connsiteX3" fmla="*/ 1888967 w 2403865"/>
              <a:gd name="connsiteY3" fmla="*/ 772347 h 2059592"/>
              <a:gd name="connsiteX4" fmla="*/ 1888967 w 2403865"/>
              <a:gd name="connsiteY4" fmla="*/ 514898 h 2059592"/>
              <a:gd name="connsiteX5" fmla="*/ 2403865 w 2403865"/>
              <a:gd name="connsiteY5" fmla="*/ 1029796 h 2059592"/>
              <a:gd name="connsiteX6" fmla="*/ 1888967 w 2403865"/>
              <a:gd name="connsiteY6" fmla="*/ 1544694 h 2059592"/>
              <a:gd name="connsiteX7" fmla="*/ 1888967 w 2403865"/>
              <a:gd name="connsiteY7" fmla="*/ 1287245 h 2059592"/>
              <a:gd name="connsiteX8" fmla="*/ 1561959 w 2403865"/>
              <a:gd name="connsiteY8" fmla="*/ 1287245 h 2059592"/>
              <a:gd name="connsiteX9" fmla="*/ 1561959 w 2403865"/>
              <a:gd name="connsiteY9" fmla="*/ 2059592 h 2059592"/>
              <a:gd name="connsiteX10" fmla="*/ 0 w 2403865"/>
              <a:gd name="connsiteY10" fmla="*/ 2059592 h 2059592"/>
              <a:gd name="connsiteX11" fmla="*/ 0 w 2403865"/>
              <a:gd name="connsiteY11" fmla="*/ 0 h 2059592"/>
              <a:gd name="connsiteX0" fmla="*/ 0 w 2403865"/>
              <a:gd name="connsiteY0" fmla="*/ 0 h 2059592"/>
              <a:gd name="connsiteX1" fmla="*/ 1561959 w 2403865"/>
              <a:gd name="connsiteY1" fmla="*/ 0 h 2059592"/>
              <a:gd name="connsiteX2" fmla="*/ 1561959 w 2403865"/>
              <a:gd name="connsiteY2" fmla="*/ 772347 h 2059592"/>
              <a:gd name="connsiteX3" fmla="*/ 1888967 w 2403865"/>
              <a:gd name="connsiteY3" fmla="*/ 772347 h 2059592"/>
              <a:gd name="connsiteX4" fmla="*/ 1888967 w 2403865"/>
              <a:gd name="connsiteY4" fmla="*/ 514898 h 2059592"/>
              <a:gd name="connsiteX5" fmla="*/ 2403865 w 2403865"/>
              <a:gd name="connsiteY5" fmla="*/ 1029796 h 2059592"/>
              <a:gd name="connsiteX6" fmla="*/ 1888967 w 2403865"/>
              <a:gd name="connsiteY6" fmla="*/ 1544694 h 2059592"/>
              <a:gd name="connsiteX7" fmla="*/ 1888967 w 2403865"/>
              <a:gd name="connsiteY7" fmla="*/ 1287245 h 2059592"/>
              <a:gd name="connsiteX8" fmla="*/ 1561959 w 2403865"/>
              <a:gd name="connsiteY8" fmla="*/ 1287245 h 2059592"/>
              <a:gd name="connsiteX9" fmla="*/ 924006 w 2403865"/>
              <a:gd name="connsiteY9" fmla="*/ 1294048 h 2059592"/>
              <a:gd name="connsiteX10" fmla="*/ 0 w 2403865"/>
              <a:gd name="connsiteY10" fmla="*/ 2059592 h 2059592"/>
              <a:gd name="connsiteX11" fmla="*/ 0 w 2403865"/>
              <a:gd name="connsiteY11" fmla="*/ 0 h 2059592"/>
              <a:gd name="connsiteX0" fmla="*/ 0 w 2403865"/>
              <a:gd name="connsiteY0" fmla="*/ 0 h 1544694"/>
              <a:gd name="connsiteX1" fmla="*/ 1561959 w 2403865"/>
              <a:gd name="connsiteY1" fmla="*/ 0 h 1544694"/>
              <a:gd name="connsiteX2" fmla="*/ 1561959 w 2403865"/>
              <a:gd name="connsiteY2" fmla="*/ 772347 h 1544694"/>
              <a:gd name="connsiteX3" fmla="*/ 1888967 w 2403865"/>
              <a:gd name="connsiteY3" fmla="*/ 772347 h 1544694"/>
              <a:gd name="connsiteX4" fmla="*/ 1888967 w 2403865"/>
              <a:gd name="connsiteY4" fmla="*/ 514898 h 1544694"/>
              <a:gd name="connsiteX5" fmla="*/ 2403865 w 2403865"/>
              <a:gd name="connsiteY5" fmla="*/ 1029796 h 1544694"/>
              <a:gd name="connsiteX6" fmla="*/ 1888967 w 2403865"/>
              <a:gd name="connsiteY6" fmla="*/ 1544694 h 1544694"/>
              <a:gd name="connsiteX7" fmla="*/ 1888967 w 2403865"/>
              <a:gd name="connsiteY7" fmla="*/ 1287245 h 1544694"/>
              <a:gd name="connsiteX8" fmla="*/ 1561959 w 2403865"/>
              <a:gd name="connsiteY8" fmla="*/ 1287245 h 1544694"/>
              <a:gd name="connsiteX9" fmla="*/ 924006 w 2403865"/>
              <a:gd name="connsiteY9" fmla="*/ 1294048 h 1544694"/>
              <a:gd name="connsiteX10" fmla="*/ 14176 w 2403865"/>
              <a:gd name="connsiteY10" fmla="*/ 1301136 h 1544694"/>
              <a:gd name="connsiteX11" fmla="*/ 0 w 2403865"/>
              <a:gd name="connsiteY11" fmla="*/ 0 h 1544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03865" h="1544694">
                <a:moveTo>
                  <a:pt x="0" y="0"/>
                </a:moveTo>
                <a:lnTo>
                  <a:pt x="1561959" y="0"/>
                </a:lnTo>
                <a:lnTo>
                  <a:pt x="1561959" y="772347"/>
                </a:lnTo>
                <a:lnTo>
                  <a:pt x="1888967" y="772347"/>
                </a:lnTo>
                <a:lnTo>
                  <a:pt x="1888967" y="514898"/>
                </a:lnTo>
                <a:lnTo>
                  <a:pt x="2403865" y="1029796"/>
                </a:lnTo>
                <a:lnTo>
                  <a:pt x="1888967" y="1544694"/>
                </a:lnTo>
                <a:lnTo>
                  <a:pt x="1888967" y="1287245"/>
                </a:lnTo>
                <a:lnTo>
                  <a:pt x="1561959" y="1287245"/>
                </a:lnTo>
                <a:lnTo>
                  <a:pt x="924006" y="1294048"/>
                </a:lnTo>
                <a:lnTo>
                  <a:pt x="14176" y="1301136"/>
                </a:lnTo>
                <a:lnTo>
                  <a:pt x="0" y="0"/>
                </a:lnTo>
                <a:close/>
              </a:path>
            </a:pathLst>
          </a:custGeom>
          <a:solidFill>
            <a:srgbClr val="FA8C12"/>
          </a:solid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21" name="Picture 20">
            <a:extLst>
              <a:ext uri="{FF2B5EF4-FFF2-40B4-BE49-F238E27FC236}">
                <a16:creationId xmlns:a16="http://schemas.microsoft.com/office/drawing/2014/main" id="{33759051-03F1-7694-409E-022001DD9FD9}"/>
              </a:ext>
            </a:extLst>
          </p:cNvPr>
          <p:cNvPicPr>
            <a:picLocks noChangeAspect="1"/>
          </p:cNvPicPr>
          <p:nvPr/>
        </p:nvPicPr>
        <p:blipFill>
          <a:blip r:embed="rId2"/>
          <a:stretch>
            <a:fillRect/>
          </a:stretch>
        </p:blipFill>
        <p:spPr>
          <a:xfrm>
            <a:off x="6041477" y="3282323"/>
            <a:ext cx="2261812" cy="1999661"/>
          </a:xfrm>
          <a:prstGeom prst="rect">
            <a:avLst/>
          </a:prstGeom>
        </p:spPr>
      </p:pic>
      <p:sp>
        <p:nvSpPr>
          <p:cNvPr id="3" name="Callout: Right Arrow 2">
            <a:extLst>
              <a:ext uri="{FF2B5EF4-FFF2-40B4-BE49-F238E27FC236}">
                <a16:creationId xmlns:a16="http://schemas.microsoft.com/office/drawing/2014/main" id="{910F672D-72B3-8929-6145-E3B14102755F}"/>
              </a:ext>
            </a:extLst>
          </p:cNvPr>
          <p:cNvSpPr/>
          <p:nvPr/>
        </p:nvSpPr>
        <p:spPr>
          <a:xfrm>
            <a:off x="6836466" y="961582"/>
            <a:ext cx="2118807" cy="1400502"/>
          </a:xfrm>
          <a:custGeom>
            <a:avLst/>
            <a:gdLst>
              <a:gd name="connsiteX0" fmla="*/ 0 w 2403865"/>
              <a:gd name="connsiteY0" fmla="*/ 0 h 2059592"/>
              <a:gd name="connsiteX1" fmla="*/ 1561959 w 2403865"/>
              <a:gd name="connsiteY1" fmla="*/ 0 h 2059592"/>
              <a:gd name="connsiteX2" fmla="*/ 1561959 w 2403865"/>
              <a:gd name="connsiteY2" fmla="*/ 772347 h 2059592"/>
              <a:gd name="connsiteX3" fmla="*/ 1888967 w 2403865"/>
              <a:gd name="connsiteY3" fmla="*/ 772347 h 2059592"/>
              <a:gd name="connsiteX4" fmla="*/ 1888967 w 2403865"/>
              <a:gd name="connsiteY4" fmla="*/ 514898 h 2059592"/>
              <a:gd name="connsiteX5" fmla="*/ 2403865 w 2403865"/>
              <a:gd name="connsiteY5" fmla="*/ 1029796 h 2059592"/>
              <a:gd name="connsiteX6" fmla="*/ 1888967 w 2403865"/>
              <a:gd name="connsiteY6" fmla="*/ 1544694 h 2059592"/>
              <a:gd name="connsiteX7" fmla="*/ 1888967 w 2403865"/>
              <a:gd name="connsiteY7" fmla="*/ 1287245 h 2059592"/>
              <a:gd name="connsiteX8" fmla="*/ 1561959 w 2403865"/>
              <a:gd name="connsiteY8" fmla="*/ 1287245 h 2059592"/>
              <a:gd name="connsiteX9" fmla="*/ 1561959 w 2403865"/>
              <a:gd name="connsiteY9" fmla="*/ 2059592 h 2059592"/>
              <a:gd name="connsiteX10" fmla="*/ 0 w 2403865"/>
              <a:gd name="connsiteY10" fmla="*/ 2059592 h 2059592"/>
              <a:gd name="connsiteX11" fmla="*/ 0 w 2403865"/>
              <a:gd name="connsiteY11" fmla="*/ 0 h 2059592"/>
              <a:gd name="connsiteX0" fmla="*/ 0 w 2403865"/>
              <a:gd name="connsiteY0" fmla="*/ 0 h 2059592"/>
              <a:gd name="connsiteX1" fmla="*/ 1561959 w 2403865"/>
              <a:gd name="connsiteY1" fmla="*/ 0 h 2059592"/>
              <a:gd name="connsiteX2" fmla="*/ 1561959 w 2403865"/>
              <a:gd name="connsiteY2" fmla="*/ 772347 h 2059592"/>
              <a:gd name="connsiteX3" fmla="*/ 1888967 w 2403865"/>
              <a:gd name="connsiteY3" fmla="*/ 772347 h 2059592"/>
              <a:gd name="connsiteX4" fmla="*/ 1888967 w 2403865"/>
              <a:gd name="connsiteY4" fmla="*/ 514898 h 2059592"/>
              <a:gd name="connsiteX5" fmla="*/ 2403865 w 2403865"/>
              <a:gd name="connsiteY5" fmla="*/ 1029796 h 2059592"/>
              <a:gd name="connsiteX6" fmla="*/ 1888967 w 2403865"/>
              <a:gd name="connsiteY6" fmla="*/ 1544694 h 2059592"/>
              <a:gd name="connsiteX7" fmla="*/ 1888967 w 2403865"/>
              <a:gd name="connsiteY7" fmla="*/ 1287245 h 2059592"/>
              <a:gd name="connsiteX8" fmla="*/ 1561959 w 2403865"/>
              <a:gd name="connsiteY8" fmla="*/ 1287245 h 2059592"/>
              <a:gd name="connsiteX9" fmla="*/ 924006 w 2403865"/>
              <a:gd name="connsiteY9" fmla="*/ 1294048 h 2059592"/>
              <a:gd name="connsiteX10" fmla="*/ 0 w 2403865"/>
              <a:gd name="connsiteY10" fmla="*/ 2059592 h 2059592"/>
              <a:gd name="connsiteX11" fmla="*/ 0 w 2403865"/>
              <a:gd name="connsiteY11" fmla="*/ 0 h 2059592"/>
              <a:gd name="connsiteX0" fmla="*/ 0 w 2403865"/>
              <a:gd name="connsiteY0" fmla="*/ 0 h 1544694"/>
              <a:gd name="connsiteX1" fmla="*/ 1561959 w 2403865"/>
              <a:gd name="connsiteY1" fmla="*/ 0 h 1544694"/>
              <a:gd name="connsiteX2" fmla="*/ 1561959 w 2403865"/>
              <a:gd name="connsiteY2" fmla="*/ 772347 h 1544694"/>
              <a:gd name="connsiteX3" fmla="*/ 1888967 w 2403865"/>
              <a:gd name="connsiteY3" fmla="*/ 772347 h 1544694"/>
              <a:gd name="connsiteX4" fmla="*/ 1888967 w 2403865"/>
              <a:gd name="connsiteY4" fmla="*/ 514898 h 1544694"/>
              <a:gd name="connsiteX5" fmla="*/ 2403865 w 2403865"/>
              <a:gd name="connsiteY5" fmla="*/ 1029796 h 1544694"/>
              <a:gd name="connsiteX6" fmla="*/ 1888967 w 2403865"/>
              <a:gd name="connsiteY6" fmla="*/ 1544694 h 1544694"/>
              <a:gd name="connsiteX7" fmla="*/ 1888967 w 2403865"/>
              <a:gd name="connsiteY7" fmla="*/ 1287245 h 1544694"/>
              <a:gd name="connsiteX8" fmla="*/ 1561959 w 2403865"/>
              <a:gd name="connsiteY8" fmla="*/ 1287245 h 1544694"/>
              <a:gd name="connsiteX9" fmla="*/ 924006 w 2403865"/>
              <a:gd name="connsiteY9" fmla="*/ 1294048 h 1544694"/>
              <a:gd name="connsiteX10" fmla="*/ 14176 w 2403865"/>
              <a:gd name="connsiteY10" fmla="*/ 1301136 h 1544694"/>
              <a:gd name="connsiteX11" fmla="*/ 0 w 2403865"/>
              <a:gd name="connsiteY11" fmla="*/ 0 h 1544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03865" h="1544694">
                <a:moveTo>
                  <a:pt x="0" y="0"/>
                </a:moveTo>
                <a:lnTo>
                  <a:pt x="1561959" y="0"/>
                </a:lnTo>
                <a:lnTo>
                  <a:pt x="1561959" y="772347"/>
                </a:lnTo>
                <a:lnTo>
                  <a:pt x="1888967" y="772347"/>
                </a:lnTo>
                <a:lnTo>
                  <a:pt x="1888967" y="514898"/>
                </a:lnTo>
                <a:lnTo>
                  <a:pt x="2403865" y="1029796"/>
                </a:lnTo>
                <a:lnTo>
                  <a:pt x="1888967" y="1544694"/>
                </a:lnTo>
                <a:lnTo>
                  <a:pt x="1888967" y="1287245"/>
                </a:lnTo>
                <a:lnTo>
                  <a:pt x="1561959" y="1287245"/>
                </a:lnTo>
                <a:lnTo>
                  <a:pt x="924006" y="1294048"/>
                </a:lnTo>
                <a:lnTo>
                  <a:pt x="14176" y="1301136"/>
                </a:lnTo>
                <a:lnTo>
                  <a:pt x="0" y="0"/>
                </a:lnTo>
                <a:close/>
              </a:path>
            </a:pathLst>
          </a:custGeom>
          <a:solidFill>
            <a:srgbClr val="FA8C12"/>
          </a:solid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Callout: Right Arrow 9">
            <a:extLst>
              <a:ext uri="{FF2B5EF4-FFF2-40B4-BE49-F238E27FC236}">
                <a16:creationId xmlns:a16="http://schemas.microsoft.com/office/drawing/2014/main" id="{224976DB-C9A5-4767-BC44-6E5980AD08E8}"/>
              </a:ext>
            </a:extLst>
          </p:cNvPr>
          <p:cNvSpPr/>
          <p:nvPr/>
        </p:nvSpPr>
        <p:spPr>
          <a:xfrm rot="10800000">
            <a:off x="6034393" y="884362"/>
            <a:ext cx="2206966" cy="1938992"/>
          </a:xfrm>
          <a:prstGeom prst="rightArrowCallout">
            <a:avLst/>
          </a:prstGeom>
          <a:solidFill>
            <a:srgbClr val="FA8C12"/>
          </a:solid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B5BB0D17-1853-6B71-872A-C3352397B611}"/>
              </a:ext>
            </a:extLst>
          </p:cNvPr>
          <p:cNvSpPr/>
          <p:nvPr/>
        </p:nvSpPr>
        <p:spPr>
          <a:xfrm>
            <a:off x="8201080" y="1681885"/>
            <a:ext cx="373877" cy="407788"/>
          </a:xfrm>
          <a:prstGeom prst="rect">
            <a:avLst/>
          </a:prstGeom>
          <a:solidFill>
            <a:srgbClr val="F396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allout: Right Arrow 4">
            <a:extLst>
              <a:ext uri="{FF2B5EF4-FFF2-40B4-BE49-F238E27FC236}">
                <a16:creationId xmlns:a16="http://schemas.microsoft.com/office/drawing/2014/main" id="{0358DC1D-9D2C-48F7-8B72-D44BD0AFA2BB}"/>
              </a:ext>
            </a:extLst>
          </p:cNvPr>
          <p:cNvSpPr/>
          <p:nvPr/>
        </p:nvSpPr>
        <p:spPr>
          <a:xfrm>
            <a:off x="310894" y="1943100"/>
            <a:ext cx="2383648" cy="2971800"/>
          </a:xfrm>
          <a:prstGeom prst="rightArrowCallout">
            <a:avLst/>
          </a:prstGeom>
          <a:solidFill>
            <a:srgbClr val="FA8C12"/>
          </a:solid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Rounded Corners 8">
            <a:extLst>
              <a:ext uri="{FF2B5EF4-FFF2-40B4-BE49-F238E27FC236}">
                <a16:creationId xmlns:a16="http://schemas.microsoft.com/office/drawing/2014/main" id="{44CD4D94-E372-4434-A041-4E2573926FAF}"/>
              </a:ext>
            </a:extLst>
          </p:cNvPr>
          <p:cNvSpPr/>
          <p:nvPr/>
        </p:nvSpPr>
        <p:spPr>
          <a:xfrm>
            <a:off x="2883570" y="1499606"/>
            <a:ext cx="2961795" cy="3858787"/>
          </a:xfrm>
          <a:prstGeom prst="roundRect">
            <a:avLst/>
          </a:prstGeom>
          <a:solidFill>
            <a:schemeClr val="bg1">
              <a:lumMod val="50000"/>
            </a:schemeClr>
          </a:solidFill>
          <a:ln w="57150">
            <a:solidFill>
              <a:srgbClr val="FA8C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TextBox 11">
            <a:extLst>
              <a:ext uri="{FF2B5EF4-FFF2-40B4-BE49-F238E27FC236}">
                <a16:creationId xmlns:a16="http://schemas.microsoft.com/office/drawing/2014/main" id="{4448B7F8-A651-4089-9177-CB1A2468BFB6}"/>
              </a:ext>
            </a:extLst>
          </p:cNvPr>
          <p:cNvSpPr txBox="1"/>
          <p:nvPr/>
        </p:nvSpPr>
        <p:spPr>
          <a:xfrm>
            <a:off x="288472" y="2225450"/>
            <a:ext cx="1564359" cy="249299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Calibri"/>
                <a:ea typeface="+mn-ea"/>
                <a:cs typeface="+mn-cs"/>
              </a:rPr>
              <a:t>Ready</a:t>
            </a:r>
            <a:r>
              <a:rPr kumimoji="0" lang="en-GB" sz="1200" b="1"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4</a:t>
            </a:r>
            <a:r>
              <a:rPr kumimoji="0" lang="en-GB" sz="12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Calibri"/>
                <a:ea typeface="+mn-ea"/>
                <a:cs typeface="+mn-cs"/>
              </a:rPr>
              <a:t>Home</a:t>
            </a:r>
            <a:r>
              <a:rPr kumimoji="0" lang="en-GB" sz="1200" b="1" i="0" u="none" strike="noStrike" kern="1200" cap="none" spc="0" normalizeH="0" baseline="0" noProof="0" dirty="0">
                <a:ln>
                  <a:noFill/>
                </a:ln>
                <a:solidFill>
                  <a:prstClr val="white">
                    <a:lumMod val="95000"/>
                  </a:prstClr>
                </a:solidFill>
                <a:effectLst/>
                <a:uLnTx/>
                <a:uFillTx/>
                <a:latin typeface="Calibri"/>
                <a:ea typeface="+mn-ea"/>
                <a:cs typeface="+mn-cs"/>
              </a:rPr>
              <a:t> Accommodation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prstClr val="white">
                    <a:lumMod val="95000"/>
                  </a:prstClr>
                </a:solidFill>
                <a:latin typeface="Calibri"/>
              </a:rPr>
              <a:t>Referral Route for Service Users</a:t>
            </a:r>
            <a:endParaRPr kumimoji="0" lang="en-GB" sz="1200" b="1" i="0" u="none" strike="noStrike" kern="1200" cap="none" spc="0" normalizeH="0" baseline="0" noProof="0" dirty="0">
              <a:ln>
                <a:noFill/>
              </a:ln>
              <a:solidFill>
                <a:srgbClr val="5F5F5F"/>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5F5F5F"/>
                </a:solidFill>
                <a:effectLst/>
                <a:uLnTx/>
                <a:uFillTx/>
                <a:latin typeface="Calibri"/>
                <a:ea typeface="+mn-ea"/>
                <a:cs typeface="+mn-cs"/>
              </a:rPr>
              <a:t>Salford Royal Hospital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5F5F5F"/>
                </a:solidFill>
                <a:effectLst/>
                <a:uLnTx/>
                <a:uFillTx/>
                <a:latin typeface="Calibri"/>
                <a:ea typeface="+mn-ea"/>
                <a:cs typeface="+mn-cs"/>
              </a:rPr>
              <a:t>Salford City Council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5F5F5F"/>
                </a:solidFill>
                <a:effectLst/>
                <a:uLnTx/>
                <a:uFillTx/>
                <a:latin typeface="Calibri"/>
                <a:ea typeface="+mn-ea"/>
                <a:cs typeface="+mn-cs"/>
              </a:rPr>
              <a:t>CQC registered step-down facilities for intermediate care</a:t>
            </a:r>
            <a:endParaRPr kumimoji="0" lang="en-GB" sz="1200" b="1" i="0" u="none" strike="noStrike" kern="1200" cap="none" spc="0" normalizeH="0" baseline="0" noProof="0" dirty="0">
              <a:ln>
                <a:noFill/>
              </a:ln>
              <a:solidFill>
                <a:srgbClr val="5F5F5F"/>
              </a:solidFill>
              <a:effectLst/>
              <a:uLnTx/>
              <a:uFillTx/>
              <a:latin typeface="Calibri"/>
              <a:ea typeface="+mn-ea"/>
              <a:cs typeface="+mn-cs"/>
            </a:endParaRPr>
          </a:p>
        </p:txBody>
      </p:sp>
      <p:sp>
        <p:nvSpPr>
          <p:cNvPr id="13" name="TextBox 12">
            <a:extLst>
              <a:ext uri="{FF2B5EF4-FFF2-40B4-BE49-F238E27FC236}">
                <a16:creationId xmlns:a16="http://schemas.microsoft.com/office/drawing/2014/main" id="{BAC29433-7BD1-409C-913C-BC47059328FC}"/>
              </a:ext>
            </a:extLst>
          </p:cNvPr>
          <p:cNvSpPr txBox="1"/>
          <p:nvPr/>
        </p:nvSpPr>
        <p:spPr>
          <a:xfrm>
            <a:off x="6874317" y="1101629"/>
            <a:ext cx="1514696"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a:ea typeface="+mn-ea"/>
                <a:cs typeface="+mn-cs"/>
              </a:rPr>
              <a:t> </a:t>
            </a:r>
            <a:r>
              <a:rPr kumimoji="0" lang="en-GB" sz="12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Calibri"/>
                <a:ea typeface="+mn-ea"/>
                <a:cs typeface="+mn-cs"/>
              </a:rPr>
              <a:t>Ready</a:t>
            </a:r>
            <a:r>
              <a:rPr kumimoji="0" lang="en-GB" sz="1200" b="1"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4</a:t>
            </a:r>
            <a:r>
              <a:rPr kumimoji="0" lang="en-GB" sz="1200" b="1" i="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Calibri"/>
                <a:ea typeface="+mn-ea"/>
                <a:cs typeface="+mn-cs"/>
              </a:rPr>
              <a:t>Landlords</a:t>
            </a:r>
            <a:r>
              <a:rPr kumimoji="0" lang="en-GB" sz="12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5F5F5F"/>
                </a:solidFill>
                <a:effectLst/>
                <a:uLnTx/>
                <a:uFillTx/>
                <a:latin typeface="Calibri"/>
                <a:ea typeface="+mn-ea"/>
                <a:cs typeface="+mn-cs"/>
              </a:rPr>
              <a:t>Moving from   Supported Accommodation to Independent living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5F5F5F"/>
                </a:solidFill>
                <a:effectLst/>
                <a:uLnTx/>
                <a:uFillTx/>
                <a:latin typeface="Calibri"/>
                <a:ea typeface="+mn-ea"/>
                <a:cs typeface="+mn-cs"/>
              </a:rPr>
              <a:t>Linking Landlords with Tenants</a:t>
            </a:r>
            <a:r>
              <a:rPr kumimoji="0" lang="en-GB" sz="1200" b="1" i="0" u="none" strike="noStrike" kern="1200" cap="none" spc="0" normalizeH="0" baseline="0" noProof="0" dirty="0">
                <a:ln>
                  <a:noFill/>
                </a:ln>
                <a:solidFill>
                  <a:prstClr val="black">
                    <a:lumMod val="65000"/>
                    <a:lumOff val="35000"/>
                  </a:prstClr>
                </a:solidFill>
                <a:effectLst/>
                <a:uLnTx/>
                <a:uFillTx/>
                <a:latin typeface="Calibri"/>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sp>
        <p:nvSpPr>
          <p:cNvPr id="14" name="TextBox 13">
            <a:extLst>
              <a:ext uri="{FF2B5EF4-FFF2-40B4-BE49-F238E27FC236}">
                <a16:creationId xmlns:a16="http://schemas.microsoft.com/office/drawing/2014/main" id="{0DC1F32C-D3A1-47C7-BE1F-476F501DEADC}"/>
              </a:ext>
            </a:extLst>
          </p:cNvPr>
          <p:cNvSpPr txBox="1"/>
          <p:nvPr/>
        </p:nvSpPr>
        <p:spPr>
          <a:xfrm>
            <a:off x="6874317" y="3471945"/>
            <a:ext cx="1523999" cy="206210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Ready</a:t>
            </a:r>
            <a:r>
              <a:rPr kumimoji="0" lang="en-GB" sz="1200" b="1"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4</a:t>
            </a:r>
            <a:r>
              <a:rPr kumimoji="0" lang="en-GB" sz="1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Work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Volunteering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srgbClr val="5F5F5F"/>
                </a:solidFill>
                <a:effectLst/>
                <a:uLnTx/>
                <a:uFillTx/>
                <a:latin typeface="Calibri"/>
                <a:ea typeface="+mn-ea"/>
                <a:cs typeface="+mn-cs"/>
              </a:rPr>
              <a:t>Veterans into Logistics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srgbClr val="5F5F5F"/>
                </a:solidFill>
                <a:effectLst/>
                <a:uLnTx/>
                <a:uFillTx/>
                <a:latin typeface="Calibri"/>
                <a:ea typeface="+mn-ea"/>
                <a:cs typeface="+mn-cs"/>
              </a:rPr>
              <a:t>Catering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srgbClr val="5F5F5F"/>
                </a:solidFill>
                <a:effectLst/>
                <a:uLnTx/>
                <a:uFillTx/>
                <a:latin typeface="Calibri"/>
                <a:ea typeface="+mn-ea"/>
                <a:cs typeface="+mn-cs"/>
              </a:rPr>
              <a:t>Cleaning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srgbClr val="5F5F5F"/>
                </a:solidFill>
                <a:effectLst/>
                <a:uLnTx/>
                <a:uFillTx/>
                <a:latin typeface="Calibri"/>
                <a:ea typeface="+mn-ea"/>
                <a:cs typeface="+mn-cs"/>
              </a:rPr>
              <a:t>Factory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1" i="0" u="none" strike="noStrike" kern="1200" cap="none" spc="0" normalizeH="0" baseline="0" noProof="0" dirty="0">
                <a:ln>
                  <a:noFill/>
                </a:ln>
                <a:solidFill>
                  <a:srgbClr val="5F5F5F"/>
                </a:solidFill>
                <a:effectLst/>
                <a:uLnTx/>
                <a:uFillTx/>
                <a:latin typeface="Calibri"/>
                <a:ea typeface="+mn-ea"/>
                <a:cs typeface="+mn-cs"/>
              </a:rPr>
              <a:t>Gardening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F91925D1-0164-4ABE-9D85-B0D00001C8DC}"/>
              </a:ext>
            </a:extLst>
          </p:cNvPr>
          <p:cNvSpPr txBox="1"/>
          <p:nvPr/>
        </p:nvSpPr>
        <p:spPr>
          <a:xfrm>
            <a:off x="3150455" y="1729062"/>
            <a:ext cx="2624137" cy="467820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solidFill>
                  <a:prstClr val="white"/>
                </a:solidFill>
                <a:effectLst>
                  <a:outerShdw blurRad="38100" dist="38100" dir="2700000" algn="tl">
                    <a:srgbClr val="000000">
                      <a:alpha val="43137"/>
                    </a:srgbClr>
                  </a:outerShdw>
                </a:effectLst>
                <a:latin typeface="Calibri"/>
              </a:rPr>
              <a:t>Key Services For Residents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Staffed 24/7</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1" dirty="0">
                <a:solidFill>
                  <a:prstClr val="white"/>
                </a:solidFill>
                <a:effectLst>
                  <a:outerShdw blurRad="38100" dist="38100" dir="2700000" algn="tl">
                    <a:srgbClr val="000000">
                      <a:alpha val="43137"/>
                    </a:srgbClr>
                  </a:outerShdw>
                </a:effectLst>
                <a:latin typeface="Calibri"/>
              </a:rPr>
              <a:t>Rehab and care</a:t>
            </a:r>
            <a:endParaRPr kumimoji="0" lang="en-GB"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Training advice &amp; support services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Laundering facilities for the </a:t>
            </a:r>
            <a:r>
              <a:rPr lang="en-GB" sz="1600" b="1" dirty="0">
                <a:solidFill>
                  <a:prstClr val="white"/>
                </a:solidFill>
                <a:effectLst>
                  <a:outerShdw blurRad="38100" dist="38100" dir="2700000" algn="tl">
                    <a:srgbClr val="000000">
                      <a:alpha val="43137"/>
                    </a:srgbClr>
                  </a:outerShdw>
                </a:effectLst>
                <a:latin typeface="Calibri"/>
              </a:rPr>
              <a:t>tenants</a:t>
            </a:r>
            <a:endParaRPr kumimoji="0" lang="en-GB"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Communal Catering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Social events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DWP advice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Housing advice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rPr>
              <a:t>Basic IT facilities/learning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
        <p:nvSpPr>
          <p:cNvPr id="16" name="TextBox 15">
            <a:extLst>
              <a:ext uri="{FF2B5EF4-FFF2-40B4-BE49-F238E27FC236}">
                <a16:creationId xmlns:a16="http://schemas.microsoft.com/office/drawing/2014/main" id="{3F2CE05B-83C5-403F-BC1F-39817D2440F7}"/>
              </a:ext>
            </a:extLst>
          </p:cNvPr>
          <p:cNvSpPr txBox="1"/>
          <p:nvPr/>
        </p:nvSpPr>
        <p:spPr>
          <a:xfrm>
            <a:off x="1145017" y="150681"/>
            <a:ext cx="6677025"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err="1">
                <a:ln>
                  <a:noFill/>
                </a:ln>
                <a:solidFill>
                  <a:prstClr val="black">
                    <a:lumMod val="50000"/>
                    <a:lumOff val="50000"/>
                  </a:prstClr>
                </a:solidFill>
                <a:effectLst>
                  <a:outerShdw blurRad="38100" dist="38100" dir="2700000" algn="tl">
                    <a:srgbClr val="000000">
                      <a:alpha val="43137"/>
                    </a:srgbClr>
                  </a:outerShdw>
                </a:effectLst>
                <a:uLnTx/>
                <a:uFillTx/>
                <a:latin typeface="Calibri"/>
                <a:ea typeface="+mn-ea"/>
                <a:cs typeface="+mn-cs"/>
              </a:rPr>
              <a:t>Beaucliffe</a:t>
            </a:r>
            <a:r>
              <a:rPr kumimoji="0" lang="en-GB" sz="4000" b="1" i="0" u="none" strike="noStrike" kern="1200" cap="none" spc="0" normalizeH="0" baseline="0" noProof="0" dirty="0">
                <a:ln>
                  <a:noFill/>
                </a:ln>
                <a:solidFill>
                  <a:prstClr val="black">
                    <a:lumMod val="50000"/>
                    <a:lumOff val="50000"/>
                  </a:prstClr>
                </a:solidFill>
                <a:effectLst>
                  <a:outerShdw blurRad="38100" dist="38100" dir="2700000" algn="tl">
                    <a:srgbClr val="000000">
                      <a:alpha val="43137"/>
                    </a:srgbClr>
                  </a:outerShdw>
                </a:effectLst>
                <a:uLnTx/>
                <a:uFillTx/>
                <a:latin typeface="Calibri"/>
                <a:ea typeface="+mn-ea"/>
                <a:cs typeface="+mn-cs"/>
              </a:rPr>
              <a:t> Supported Scheme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b="1" dirty="0">
                <a:solidFill>
                  <a:prstClr val="black">
                    <a:lumMod val="50000"/>
                    <a:lumOff val="50000"/>
                  </a:prstClr>
                </a:solidFill>
                <a:effectLst>
                  <a:outerShdw blurRad="38100" dist="38100" dir="2700000" algn="tl">
                    <a:srgbClr val="000000">
                      <a:alpha val="43137"/>
                    </a:srgbClr>
                  </a:outerShdw>
                </a:effectLst>
                <a:latin typeface="Calibri"/>
              </a:rPr>
              <a:t>Life Cycle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4000" b="1" i="0" u="none" strike="noStrike" kern="1200" cap="none" spc="0" normalizeH="0" baseline="0" noProof="0" dirty="0">
              <a:ln>
                <a:noFill/>
              </a:ln>
              <a:solidFill>
                <a:prstClr val="black">
                  <a:lumMod val="50000"/>
                  <a:lumOff val="50000"/>
                </a:prstClr>
              </a:solidFill>
              <a:effectLst>
                <a:outerShdw blurRad="38100" dist="38100" dir="2700000" algn="tl">
                  <a:srgbClr val="000000">
                    <a:alpha val="43137"/>
                  </a:srgbClr>
                </a:outerShdw>
              </a:effectLst>
              <a:uLnTx/>
              <a:uFillTx/>
              <a:latin typeface="Calibri"/>
              <a:ea typeface="+mn-ea"/>
              <a:cs typeface="+mn-cs"/>
            </a:endParaRPr>
          </a:p>
        </p:txBody>
      </p:sp>
      <p:pic>
        <p:nvPicPr>
          <p:cNvPr id="27" name="Picture 26">
            <a:extLst>
              <a:ext uri="{FF2B5EF4-FFF2-40B4-BE49-F238E27FC236}">
                <a16:creationId xmlns:a16="http://schemas.microsoft.com/office/drawing/2014/main" id="{379E81D8-198E-11E9-7D76-3BF3ECA41018}"/>
              </a:ext>
            </a:extLst>
          </p:cNvPr>
          <p:cNvPicPr>
            <a:picLocks noChangeAspect="1"/>
          </p:cNvPicPr>
          <p:nvPr/>
        </p:nvPicPr>
        <p:blipFill>
          <a:blip r:embed="rId3"/>
          <a:stretch>
            <a:fillRect/>
          </a:stretch>
        </p:blipFill>
        <p:spPr>
          <a:xfrm>
            <a:off x="8117345" y="4098880"/>
            <a:ext cx="371888" cy="408467"/>
          </a:xfrm>
          <a:prstGeom prst="rect">
            <a:avLst/>
          </a:prstGeom>
        </p:spPr>
      </p:pic>
    </p:spTree>
    <p:extLst>
      <p:ext uri="{BB962C8B-B14F-4D97-AF65-F5344CB8AC3E}">
        <p14:creationId xmlns:p14="http://schemas.microsoft.com/office/powerpoint/2010/main" val="2060093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0E9A8-4D8A-44AF-ABCF-B93FF4064CB1}"/>
              </a:ext>
            </a:extLst>
          </p:cNvPr>
          <p:cNvSpPr>
            <a:spLocks noGrp="1"/>
          </p:cNvSpPr>
          <p:nvPr>
            <p:ph type="title"/>
          </p:nvPr>
        </p:nvSpPr>
        <p:spPr>
          <a:xfrm>
            <a:off x="263562" y="1327267"/>
            <a:ext cx="8616875" cy="1188720"/>
          </a:xfrm>
        </p:spPr>
        <p:txBody>
          <a:bodyPr>
            <a:normAutofit/>
          </a:bodyPr>
          <a:lstStyle/>
          <a:p>
            <a:pPr algn="ctr"/>
            <a:r>
              <a:rPr lang="en-GB" sz="3600" b="1" dirty="0">
                <a:solidFill>
                  <a:srgbClr val="F38316"/>
                </a:solidFill>
                <a:effectLst>
                  <a:outerShdw blurRad="38100" dist="38100" dir="2700000" algn="tl">
                    <a:srgbClr val="000000">
                      <a:alpha val="43137"/>
                    </a:srgbClr>
                  </a:outerShdw>
                </a:effectLst>
              </a:rPr>
              <a:t>Our message to the local community</a:t>
            </a:r>
          </a:p>
        </p:txBody>
      </p:sp>
      <p:sp>
        <p:nvSpPr>
          <p:cNvPr id="20" name="Content Placeholder 2">
            <a:extLst>
              <a:ext uri="{FF2B5EF4-FFF2-40B4-BE49-F238E27FC236}">
                <a16:creationId xmlns:a16="http://schemas.microsoft.com/office/drawing/2014/main" id="{B2AF593A-137F-47EE-8504-ECC2B410E58B}"/>
              </a:ext>
            </a:extLst>
          </p:cNvPr>
          <p:cNvSpPr>
            <a:spLocks noGrp="1"/>
          </p:cNvSpPr>
          <p:nvPr>
            <p:ph type="body" idx="1"/>
          </p:nvPr>
        </p:nvSpPr>
        <p:spPr>
          <a:xfrm>
            <a:off x="804241" y="2362094"/>
            <a:ext cx="7850661" cy="3155099"/>
          </a:xfrm>
        </p:spPr>
        <p:txBody>
          <a:bodyPr anchor="t">
            <a:normAutofit/>
          </a:bodyPr>
          <a:lstStyle/>
          <a:p>
            <a:pPr marL="0" indent="0" algn="just">
              <a:buNone/>
            </a:pPr>
            <a:r>
              <a:rPr lang="en-US" sz="1200" b="0" i="0" dirty="0">
                <a:solidFill>
                  <a:srgbClr val="5F5F5F"/>
                </a:solidFill>
                <a:effectLst/>
                <a:latin typeface="Calibri" panose="020F0502020204030204" pitchFamily="34" charset="0"/>
                <a:cs typeface="Calibri" panose="020F0502020204030204" pitchFamily="34" charset="0"/>
              </a:rPr>
              <a:t>We have a number of successful supported schemes in the Salford area at present and there have not been any issues regarding disturbances to the neighbourhood. In all our supported housing we work closely with surrounding communities, introducing ourselves to the neighbourhood to explain our aims as an organisation and the work we do, to help build up trust. We will also provide our contact details and the on staff will be available 24/7. </a:t>
            </a:r>
          </a:p>
          <a:p>
            <a:pPr marL="0" indent="0" algn="just">
              <a:buNone/>
            </a:pPr>
            <a:endParaRPr lang="en-GB" sz="1200" b="0" i="0" dirty="0">
              <a:solidFill>
                <a:srgbClr val="5F5F5F"/>
              </a:solidFill>
              <a:effectLst/>
              <a:latin typeface="Calibri" panose="020F0502020204030204" pitchFamily="34" charset="0"/>
              <a:cs typeface="Calibri" panose="020F0502020204030204" pitchFamily="34" charset="0"/>
            </a:endParaRPr>
          </a:p>
          <a:p>
            <a:pPr marL="0" indent="0" algn="just">
              <a:buNone/>
            </a:pPr>
            <a:r>
              <a:rPr lang="en-GB" sz="1200" b="0" i="0" dirty="0">
                <a:solidFill>
                  <a:srgbClr val="5F5F5F"/>
                </a:solidFill>
                <a:effectLst/>
                <a:latin typeface="Calibri" panose="020F0502020204030204" pitchFamily="34" charset="0"/>
                <a:cs typeface="Calibri" panose="020F0502020204030204" pitchFamily="34" charset="0"/>
              </a:rPr>
              <a:t>We believe that everyone has a positive role to play in society and that communities should be inclusive of all. We recognise that taking part in activities which promote good citizenship and community spirit, helps the people we support to have a positive impact on their community and recognise the good within them.  Ready4home Housing Support CIC helps to develop social skills and community awareness in our one-to-one relationships, whilst building strategic partnerships with likeminded organisations and local businesses to work alongside us. Together we improve the pathways available for disconnected groups in society to become active citizens who get involved in community projects, volunteering, and work.</a:t>
            </a:r>
          </a:p>
          <a:p>
            <a:pPr marL="0" indent="0">
              <a:buNone/>
            </a:pPr>
            <a:endParaRPr lang="en-GB" sz="1800" dirty="0">
              <a:solidFill>
                <a:srgbClr val="F38316"/>
              </a:solidFill>
            </a:endParaRPr>
          </a:p>
        </p:txBody>
      </p:sp>
      <p:pic>
        <p:nvPicPr>
          <p:cNvPr id="17" name="Picture 16" descr="input-onlinepngtools.png">
            <a:extLst>
              <a:ext uri="{FF2B5EF4-FFF2-40B4-BE49-F238E27FC236}">
                <a16:creationId xmlns:a16="http://schemas.microsoft.com/office/drawing/2014/main" id="{742FDB55-3BF2-45F8-B712-1EF21CB812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2136" y="170419"/>
            <a:ext cx="2394302" cy="1217374"/>
          </a:xfrm>
          <a:prstGeom prst="rect">
            <a:avLst/>
          </a:prstGeom>
        </p:spPr>
      </p:pic>
    </p:spTree>
    <p:extLst>
      <p:ext uri="{BB962C8B-B14F-4D97-AF65-F5344CB8AC3E}">
        <p14:creationId xmlns:p14="http://schemas.microsoft.com/office/powerpoint/2010/main" val="426537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5C84BB-7763-4A40-B909-35BE60FEBFB3}"/>
              </a:ext>
            </a:extLst>
          </p:cNvPr>
          <p:cNvSpPr>
            <a:spLocks noGrp="1"/>
          </p:cNvSpPr>
          <p:nvPr>
            <p:ph type="body" idx="1"/>
          </p:nvPr>
        </p:nvSpPr>
        <p:spPr>
          <a:xfrm>
            <a:off x="482601" y="1782981"/>
            <a:ext cx="8149166" cy="4393982"/>
          </a:xfrm>
        </p:spPr>
        <p:txBody>
          <a:bodyPr>
            <a:normAutofit/>
          </a:bodyPr>
          <a:lstStyle/>
          <a:p>
            <a:pPr marL="0" indent="0">
              <a:spcBef>
                <a:spcPts val="1200"/>
              </a:spcBef>
              <a:spcAft>
                <a:spcPts val="1200"/>
              </a:spcAft>
              <a:buNone/>
            </a:pPr>
            <a:r>
              <a:rPr lang="en-US" altLang="en-US" sz="1600" dirty="0">
                <a:solidFill>
                  <a:srgbClr val="5F5F5F"/>
                </a:solidFill>
              </a:rPr>
              <a:t>Ready</a:t>
            </a:r>
            <a:r>
              <a:rPr lang="en-US" altLang="en-US" sz="1600" b="1" dirty="0">
                <a:solidFill>
                  <a:srgbClr val="F38316"/>
                </a:solidFill>
              </a:rPr>
              <a:t>4</a:t>
            </a:r>
            <a:r>
              <a:rPr lang="en-US" altLang="en-US" sz="1600" dirty="0">
                <a:solidFill>
                  <a:srgbClr val="5F5F5F"/>
                </a:solidFill>
              </a:rPr>
              <a:t>Home offers bespoke services to men and women who are currently facing both homelessness and unemployment.</a:t>
            </a:r>
          </a:p>
          <a:p>
            <a:pPr marL="0" indent="0">
              <a:spcBef>
                <a:spcPts val="1200"/>
              </a:spcBef>
              <a:spcAft>
                <a:spcPts val="1200"/>
              </a:spcAft>
              <a:buNone/>
            </a:pPr>
            <a:r>
              <a:rPr lang="en-US" altLang="en-US" sz="1600" dirty="0">
                <a:solidFill>
                  <a:srgbClr val="5F5F5F"/>
                </a:solidFill>
              </a:rPr>
              <a:t>Ready</a:t>
            </a:r>
            <a:r>
              <a:rPr lang="en-US" altLang="en-US" sz="1600" b="1" dirty="0">
                <a:solidFill>
                  <a:srgbClr val="F38316"/>
                </a:solidFill>
              </a:rPr>
              <a:t>4</a:t>
            </a:r>
            <a:r>
              <a:rPr lang="en-US" altLang="en-US" sz="1600" dirty="0">
                <a:solidFill>
                  <a:srgbClr val="5F5F5F"/>
                </a:solidFill>
              </a:rPr>
              <a:t>Home is committed to ending homelessness for Bed Blockers, Veterans, Rough Sleepers and Ex Offenders.</a:t>
            </a:r>
          </a:p>
          <a:p>
            <a:pPr marL="0" marR="0" lvl="0" indent="0" algn="l" defTabSz="914400" rtl="0" eaLnBrk="1" fontAlgn="auto" latinLnBrk="0" hangingPunct="1">
              <a:lnSpc>
                <a:spcPct val="90000"/>
              </a:lnSpc>
              <a:spcBef>
                <a:spcPts val="1200"/>
              </a:spcBef>
              <a:spcAft>
                <a:spcPts val="1200"/>
              </a:spcAft>
              <a:buClrTx/>
              <a:buSzTx/>
              <a:buFont typeface="Arial" panose="020B0604020202020204" pitchFamily="34" charset="0"/>
              <a:buNone/>
              <a:tabLst/>
              <a:defRPr/>
            </a:pPr>
            <a:r>
              <a:rPr kumimoji="0" lang="en-GB" sz="1600" i="0" u="none" strike="noStrike" kern="1200" cap="none" spc="0" normalizeH="0" baseline="0" noProof="0" dirty="0">
                <a:ln>
                  <a:noFill/>
                </a:ln>
                <a:solidFill>
                  <a:srgbClr val="5F5F5F"/>
                </a:solidFill>
                <a:effectLst/>
                <a:uLnTx/>
                <a:uFillTx/>
                <a:ea typeface="+mn-ea"/>
                <a:cs typeface="+mn-cs"/>
              </a:rPr>
              <a:t>Ready</a:t>
            </a:r>
            <a:r>
              <a:rPr kumimoji="0" lang="en-GB" sz="1600" b="1" i="0" u="none" strike="noStrike" kern="1200" cap="none" spc="0" normalizeH="0" baseline="0" noProof="0" dirty="0">
                <a:ln>
                  <a:noFill/>
                </a:ln>
                <a:solidFill>
                  <a:srgbClr val="F38316"/>
                </a:solidFill>
                <a:effectLst/>
                <a:uLnTx/>
                <a:uFillTx/>
                <a:ea typeface="+mn-ea"/>
                <a:cs typeface="+mn-cs"/>
              </a:rPr>
              <a:t>4</a:t>
            </a:r>
            <a:r>
              <a:rPr kumimoji="0" lang="en-GB" sz="1600" i="0" u="none" strike="noStrike" kern="1200" cap="none" spc="0" normalizeH="0" baseline="0" noProof="0" dirty="0">
                <a:ln>
                  <a:noFill/>
                </a:ln>
                <a:solidFill>
                  <a:srgbClr val="5F5F5F"/>
                </a:solidFill>
                <a:effectLst/>
                <a:uLnTx/>
                <a:uFillTx/>
                <a:ea typeface="+mn-ea"/>
                <a:cs typeface="+mn-cs"/>
              </a:rPr>
              <a:t>Home</a:t>
            </a:r>
            <a:r>
              <a:rPr kumimoji="0" lang="en-GB" sz="1600" b="0" i="0" u="none" strike="noStrike" kern="1200" cap="none" spc="0" normalizeH="0" baseline="0" noProof="0" dirty="0">
                <a:ln>
                  <a:noFill/>
                </a:ln>
                <a:solidFill>
                  <a:srgbClr val="5F5F5F"/>
                </a:solidFill>
                <a:effectLst/>
                <a:uLnTx/>
                <a:uFillTx/>
                <a:ea typeface="+mn-ea"/>
                <a:cs typeface="+mn-cs"/>
              </a:rPr>
              <a:t> Housing Support CIC assists clients who are homeless and socially excluded to access sustainable and appropriate accommodation; to help them build relationships and lead meaningful lives.</a:t>
            </a:r>
            <a:r>
              <a:rPr kumimoji="0" lang="en-US" altLang="en-US" sz="1600" b="0" i="0" u="none" strike="noStrike" kern="1200" cap="none" spc="0" normalizeH="0" baseline="0" noProof="0" dirty="0">
                <a:ln>
                  <a:noFill/>
                </a:ln>
                <a:solidFill>
                  <a:srgbClr val="5F5F5F"/>
                </a:solidFill>
                <a:effectLst/>
                <a:uLnTx/>
                <a:uFillTx/>
                <a:ea typeface="+mn-ea"/>
                <a:cs typeface="+mn-cs"/>
              </a:rPr>
              <a:t> At the </a:t>
            </a:r>
            <a:r>
              <a:rPr kumimoji="0" lang="en-US" altLang="en-US" sz="1600" b="0" i="0" u="none" strike="noStrike" kern="1200" cap="none" spc="0" normalizeH="0" baseline="0" noProof="0" dirty="0" err="1">
                <a:ln>
                  <a:noFill/>
                </a:ln>
                <a:solidFill>
                  <a:srgbClr val="5F5F5F"/>
                </a:solidFill>
                <a:effectLst/>
                <a:uLnTx/>
                <a:uFillTx/>
                <a:ea typeface="+mn-ea"/>
                <a:cs typeface="+mn-cs"/>
              </a:rPr>
              <a:t>centre</a:t>
            </a:r>
            <a:r>
              <a:rPr kumimoji="0" lang="en-US" altLang="en-US" sz="1600" b="0" i="0" u="none" strike="noStrike" kern="1200" cap="none" spc="0" normalizeH="0" baseline="0" noProof="0" dirty="0">
                <a:ln>
                  <a:noFill/>
                </a:ln>
                <a:solidFill>
                  <a:srgbClr val="5F5F5F"/>
                </a:solidFill>
                <a:effectLst/>
                <a:uLnTx/>
                <a:uFillTx/>
                <a:ea typeface="+mn-ea"/>
                <a:cs typeface="+mn-cs"/>
              </a:rPr>
              <a:t> of the organisation is a group of people who have the collective experience</a:t>
            </a:r>
            <a:r>
              <a:rPr kumimoji="0" lang="en-GB" sz="1600" b="0" i="0" u="none" strike="noStrike" kern="1200" cap="none" spc="0" normalizeH="0" baseline="0" noProof="0" dirty="0">
                <a:ln>
                  <a:noFill/>
                </a:ln>
                <a:solidFill>
                  <a:srgbClr val="5F5F5F"/>
                </a:solidFill>
                <a:effectLst/>
                <a:uLnTx/>
                <a:uFillTx/>
                <a:ea typeface="+mn-ea"/>
                <a:cs typeface="+mn-cs"/>
              </a:rPr>
              <a:t> to achieve our Strategic aims.</a:t>
            </a:r>
          </a:p>
          <a:p>
            <a:pPr marL="0" indent="0" algn="just">
              <a:spcBef>
                <a:spcPts val="1200"/>
              </a:spcBef>
              <a:spcAft>
                <a:spcPts val="1200"/>
              </a:spcAft>
              <a:buNone/>
            </a:pPr>
            <a:r>
              <a:rPr lang="en-US" altLang="en-US" sz="1600" dirty="0">
                <a:solidFill>
                  <a:srgbClr val="5F5F5F"/>
                </a:solidFill>
              </a:rPr>
              <a:t>We are distinctive both in the agile way we work as a small and flexible organisation and in the integrated range of services we offer. We also create a seamless transition plans for our clients at the point of them leaving our service. We understand that people may not be ready to engage in our time frame, so we work within their comfort zone. We work with our partner agencies to sign post our client</a:t>
            </a:r>
            <a:r>
              <a:rPr lang="ja-JP" altLang="en-US" sz="1600" dirty="0">
                <a:solidFill>
                  <a:srgbClr val="5F5F5F"/>
                </a:solidFill>
              </a:rPr>
              <a:t>’</a:t>
            </a:r>
            <a:r>
              <a:rPr lang="en-US" altLang="ja-JP" sz="1600" dirty="0">
                <a:solidFill>
                  <a:srgbClr val="5F5F5F"/>
                </a:solidFill>
              </a:rPr>
              <a:t>s future needs.</a:t>
            </a:r>
            <a:endParaRPr lang="en-US" altLang="en-US" sz="1600" dirty="0">
              <a:solidFill>
                <a:srgbClr val="5F5F5F"/>
              </a:solidFill>
            </a:endParaRPr>
          </a:p>
          <a:p>
            <a:pPr marL="0" indent="0">
              <a:spcBef>
                <a:spcPts val="1200"/>
              </a:spcBef>
              <a:spcAft>
                <a:spcPts val="1200"/>
              </a:spcAft>
              <a:buNone/>
            </a:pPr>
            <a:endParaRPr lang="en-US" altLang="en-US" sz="1800" dirty="0"/>
          </a:p>
          <a:p>
            <a:pPr marL="0" indent="0">
              <a:buNone/>
            </a:pPr>
            <a:endParaRPr lang="en-GB" sz="1800" dirty="0"/>
          </a:p>
        </p:txBody>
      </p:sp>
      <p:pic>
        <p:nvPicPr>
          <p:cNvPr id="5" name="Picture 4" descr="input-onlinepngtool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1780" y="149661"/>
            <a:ext cx="3518520" cy="1785648"/>
          </a:xfrm>
          <a:prstGeom prst="rect">
            <a:avLst/>
          </a:prstGeom>
        </p:spPr>
      </p:pic>
    </p:spTree>
    <p:extLst>
      <p:ext uri="{BB962C8B-B14F-4D97-AF65-F5344CB8AC3E}">
        <p14:creationId xmlns:p14="http://schemas.microsoft.com/office/powerpoint/2010/main" val="77255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3095E-72C2-4A1C-B230-81B9E8B3CDE2}"/>
              </a:ext>
            </a:extLst>
          </p:cNvPr>
          <p:cNvSpPr>
            <a:spLocks noGrp="1"/>
          </p:cNvSpPr>
          <p:nvPr>
            <p:ph type="title"/>
          </p:nvPr>
        </p:nvSpPr>
        <p:spPr>
          <a:xfrm>
            <a:off x="165100" y="2656084"/>
            <a:ext cx="3403600" cy="1223502"/>
          </a:xfrm>
        </p:spPr>
        <p:txBody>
          <a:bodyPr anchor="ctr">
            <a:normAutofit/>
          </a:bodyPr>
          <a:lstStyle/>
          <a:p>
            <a:pPr algn="ctr"/>
            <a:r>
              <a:rPr lang="en-US" sz="4000" b="1" dirty="0">
                <a:solidFill>
                  <a:srgbClr val="F3960D"/>
                </a:solidFill>
                <a:effectLst>
                  <a:outerShdw blurRad="38100" dist="38100" dir="2700000" algn="tl">
                    <a:srgbClr val="000000">
                      <a:alpha val="43137"/>
                    </a:srgbClr>
                  </a:outerShdw>
                </a:effectLst>
                <a:latin typeface="Arial"/>
              </a:rPr>
              <a:t>Charter</a:t>
            </a:r>
            <a:br>
              <a:rPr lang="en-US" sz="2900" b="1" u="sng" dirty="0">
                <a:latin typeface="Arial"/>
              </a:rPr>
            </a:br>
            <a:endParaRPr lang="en-GB" sz="2900" dirty="0"/>
          </a:p>
        </p:txBody>
      </p:sp>
      <p:sp>
        <p:nvSpPr>
          <p:cNvPr id="4" name="Rectangle 2">
            <a:extLst>
              <a:ext uri="{FF2B5EF4-FFF2-40B4-BE49-F238E27FC236}">
                <a16:creationId xmlns:a16="http://schemas.microsoft.com/office/drawing/2014/main" id="{A918C1B1-F6A6-4A68-834A-55980BB1EBF0}"/>
              </a:ext>
            </a:extLst>
          </p:cNvPr>
          <p:cNvSpPr>
            <a:spLocks noGrp="1" noChangeArrowheads="1"/>
          </p:cNvSpPr>
          <p:nvPr>
            <p:ph type="body" idx="1"/>
          </p:nvPr>
        </p:nvSpPr>
        <p:spPr bwMode="auto">
          <a:xfrm>
            <a:off x="4184650" y="-127000"/>
            <a:ext cx="4959350" cy="6985000"/>
          </a:xfrm>
          <a:prstGeom prst="rect">
            <a:avLst/>
          </a:prstGeom>
          <a:extLs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no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indent="0" eaLnBrk="1" hangingPunct="1">
              <a:spcAft>
                <a:spcPts val="625"/>
              </a:spcAft>
              <a:buNone/>
            </a:pPr>
            <a:r>
              <a:rPr lang="en-US" altLang="en-US" sz="1400" b="1" dirty="0">
                <a:solidFill>
                  <a:srgbClr val="F3960D"/>
                </a:solidFill>
                <a:latin typeface="+mn-lt"/>
              </a:rPr>
              <a:t>Professional - </a:t>
            </a:r>
            <a:r>
              <a:rPr lang="en-US" altLang="en-US" sz="1200" dirty="0">
                <a:latin typeface="+mn-lt"/>
              </a:rPr>
              <a:t>Ready</a:t>
            </a:r>
            <a:r>
              <a:rPr lang="en-US" altLang="en-US" sz="1200" b="1" dirty="0">
                <a:solidFill>
                  <a:srgbClr val="F38316"/>
                </a:solidFill>
                <a:latin typeface="+mn-lt"/>
              </a:rPr>
              <a:t>4</a:t>
            </a:r>
            <a:r>
              <a:rPr lang="en-US" altLang="en-US" sz="1200" dirty="0">
                <a:latin typeface="+mn-lt"/>
              </a:rPr>
              <a:t>Home is committed and passionate about the work we do and will ensure all necessary skills to provide our services. We value our staff, always expecting their very best.</a:t>
            </a:r>
          </a:p>
          <a:p>
            <a:pPr marL="0" indent="0" eaLnBrk="1" hangingPunct="1">
              <a:spcAft>
                <a:spcPts val="625"/>
              </a:spcAft>
              <a:buNone/>
            </a:pPr>
            <a:r>
              <a:rPr lang="en-US" altLang="en-US" sz="1400" b="1" dirty="0">
                <a:solidFill>
                  <a:srgbClr val="F3960D"/>
                </a:solidFill>
                <a:latin typeface="+mn-lt"/>
              </a:rPr>
              <a:t>Collaborative - </a:t>
            </a:r>
            <a:r>
              <a:rPr lang="en-US" altLang="en-US" sz="1200" dirty="0">
                <a:latin typeface="+mn-lt"/>
              </a:rPr>
              <a:t>We will engage our clients in actively shaping the future of Ready</a:t>
            </a:r>
            <a:r>
              <a:rPr lang="en-US" altLang="en-US" sz="1200" b="1" dirty="0">
                <a:solidFill>
                  <a:srgbClr val="F38316"/>
                </a:solidFill>
                <a:latin typeface="+mn-lt"/>
              </a:rPr>
              <a:t>4</a:t>
            </a:r>
            <a:r>
              <a:rPr lang="en-US" altLang="en-US" sz="1200" dirty="0">
                <a:latin typeface="+mn-lt"/>
              </a:rPr>
              <a:t>Home, and seek involvement from the local community to build partnerships with associated agencies</a:t>
            </a:r>
            <a:r>
              <a:rPr lang="en-US" altLang="en-US" sz="1100" dirty="0">
                <a:latin typeface="+mn-lt"/>
              </a:rPr>
              <a:t>.</a:t>
            </a:r>
          </a:p>
          <a:p>
            <a:pPr marL="0" indent="0" eaLnBrk="1" hangingPunct="1">
              <a:spcAft>
                <a:spcPts val="625"/>
              </a:spcAft>
              <a:buNone/>
            </a:pPr>
            <a:r>
              <a:rPr lang="en-US" altLang="en-US" sz="1400" b="1" dirty="0">
                <a:solidFill>
                  <a:srgbClr val="F3960D"/>
                </a:solidFill>
                <a:latin typeface="+mn-lt"/>
              </a:rPr>
              <a:t>Empowering - </a:t>
            </a:r>
            <a:r>
              <a:rPr lang="en-US" altLang="en-US" sz="1200" dirty="0">
                <a:latin typeface="+mn-lt"/>
              </a:rPr>
              <a:t>Ready</a:t>
            </a:r>
            <a:r>
              <a:rPr lang="en-US" altLang="en-US" sz="1200" b="1" dirty="0">
                <a:solidFill>
                  <a:srgbClr val="F38316"/>
                </a:solidFill>
                <a:latin typeface="+mn-lt"/>
              </a:rPr>
              <a:t>4</a:t>
            </a:r>
            <a:r>
              <a:rPr lang="en-US" altLang="en-US" sz="1200" dirty="0">
                <a:latin typeface="+mn-lt"/>
              </a:rPr>
              <a:t>Home aims to build trust through communication and understanding and will support clients to make changes in their lives by offering the support, which meets their needs.</a:t>
            </a:r>
            <a:endParaRPr lang="en-US" altLang="en-US" sz="1100" dirty="0">
              <a:latin typeface="+mn-lt"/>
            </a:endParaRPr>
          </a:p>
          <a:p>
            <a:pPr marL="0" indent="0" eaLnBrk="1" hangingPunct="1">
              <a:spcAft>
                <a:spcPts val="625"/>
              </a:spcAft>
              <a:buNone/>
            </a:pPr>
            <a:r>
              <a:rPr lang="en-US" altLang="en-US" sz="1400" b="1" dirty="0">
                <a:solidFill>
                  <a:srgbClr val="F3960D"/>
                </a:solidFill>
                <a:latin typeface="+mn-lt"/>
              </a:rPr>
              <a:t>Responsive - </a:t>
            </a:r>
            <a:r>
              <a:rPr lang="en-US" altLang="en-US" sz="1200" dirty="0">
                <a:latin typeface="+mn-lt"/>
              </a:rPr>
              <a:t>Ready</a:t>
            </a:r>
            <a:r>
              <a:rPr lang="en-US" altLang="en-US" sz="1200" b="1" dirty="0">
                <a:solidFill>
                  <a:srgbClr val="F38316"/>
                </a:solidFill>
                <a:latin typeface="+mn-lt"/>
              </a:rPr>
              <a:t>4</a:t>
            </a:r>
            <a:r>
              <a:rPr lang="en-US" altLang="en-US" sz="1200" dirty="0">
                <a:latin typeface="+mn-lt"/>
              </a:rPr>
              <a:t>Home will strive to respond to clients support needs and demonstrate flexibility at all times. Each client will have 5 hours of support per week. We will adapt to changing needs and demands within the sector.</a:t>
            </a:r>
          </a:p>
          <a:p>
            <a:pPr marL="0" indent="0" eaLnBrk="1" hangingPunct="1">
              <a:spcAft>
                <a:spcPts val="625"/>
              </a:spcAft>
              <a:buNone/>
            </a:pPr>
            <a:r>
              <a:rPr lang="en-US" altLang="en-US" sz="1400" b="1" dirty="0">
                <a:solidFill>
                  <a:srgbClr val="F3960D"/>
                </a:solidFill>
                <a:latin typeface="+mn-lt"/>
              </a:rPr>
              <a:t>Inclusive - </a:t>
            </a:r>
            <a:r>
              <a:rPr lang="en-US" altLang="en-US" sz="1200" dirty="0">
                <a:latin typeface="+mn-lt"/>
              </a:rPr>
              <a:t>Ready</a:t>
            </a:r>
            <a:r>
              <a:rPr lang="en-US" altLang="en-US" sz="1200" b="1" dirty="0">
                <a:solidFill>
                  <a:srgbClr val="F3960D"/>
                </a:solidFill>
                <a:latin typeface="+mn-lt"/>
              </a:rPr>
              <a:t>4</a:t>
            </a:r>
            <a:r>
              <a:rPr lang="en-US" altLang="en-US" sz="1200" dirty="0">
                <a:latin typeface="+mn-lt"/>
              </a:rPr>
              <a:t>Home respects all differences in both clients and staff and value them for who they are. We will encourage participation in all aspects of the organisation and will do our best to bridge the gap between those directly affected by homelessness and the wider community.</a:t>
            </a:r>
          </a:p>
          <a:p>
            <a:pPr marL="0" indent="0" eaLnBrk="1" hangingPunct="1">
              <a:spcAft>
                <a:spcPts val="625"/>
              </a:spcAft>
              <a:buNone/>
            </a:pPr>
            <a:r>
              <a:rPr lang="en-US" altLang="en-US" sz="1400" b="1" dirty="0">
                <a:solidFill>
                  <a:srgbClr val="F3960D"/>
                </a:solidFill>
                <a:latin typeface="+mn-lt"/>
              </a:rPr>
              <a:t>Aspirational - </a:t>
            </a:r>
            <a:r>
              <a:rPr lang="en-US" altLang="en-US" sz="1200" dirty="0">
                <a:latin typeface="+mn-lt"/>
              </a:rPr>
              <a:t>Ready</a:t>
            </a:r>
            <a:r>
              <a:rPr lang="en-US" altLang="en-US" sz="1200" b="1" dirty="0">
                <a:solidFill>
                  <a:srgbClr val="F3960D"/>
                </a:solidFill>
                <a:latin typeface="+mn-lt"/>
              </a:rPr>
              <a:t>4</a:t>
            </a:r>
            <a:r>
              <a:rPr lang="en-US" altLang="en-US" sz="1200" dirty="0">
                <a:latin typeface="+mn-lt"/>
              </a:rPr>
              <a:t>Home will work to achieve consistently excellent outcomes believing that clients can reach their full potential with support. We will focus on having a well trained and experienced staff team and will look towards future opportunities to broaden and improve the services we offer.</a:t>
            </a:r>
          </a:p>
        </p:txBody>
      </p:sp>
      <p:pic>
        <p:nvPicPr>
          <p:cNvPr id="8" name="Picture 7"/>
          <p:cNvPicPr>
            <a:picLocks noChangeAspect="1"/>
          </p:cNvPicPr>
          <p:nvPr/>
        </p:nvPicPr>
        <p:blipFill>
          <a:blip r:embed="rId2"/>
          <a:stretch>
            <a:fillRect/>
          </a:stretch>
        </p:blipFill>
        <p:spPr>
          <a:xfrm>
            <a:off x="123907" y="512784"/>
            <a:ext cx="3441979" cy="2383353"/>
          </a:xfrm>
          <a:prstGeom prst="rect">
            <a:avLst/>
          </a:prstGeom>
        </p:spPr>
      </p:pic>
    </p:spTree>
    <p:extLst>
      <p:ext uri="{BB962C8B-B14F-4D97-AF65-F5344CB8AC3E}">
        <p14:creationId xmlns:p14="http://schemas.microsoft.com/office/powerpoint/2010/main" val="181607239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17C2B-C2A2-4289-8DE2-3A1EDA764790}"/>
              </a:ext>
            </a:extLst>
          </p:cNvPr>
          <p:cNvSpPr>
            <a:spLocks noGrp="1"/>
          </p:cNvSpPr>
          <p:nvPr>
            <p:ph type="body" idx="1"/>
          </p:nvPr>
        </p:nvSpPr>
        <p:spPr>
          <a:xfrm>
            <a:off x="556158" y="434752"/>
            <a:ext cx="8017391" cy="5244595"/>
          </a:xfrm>
        </p:spPr>
        <p:txBody>
          <a:bodyPr>
            <a:normAutofit/>
          </a:bodyPr>
          <a:lstStyle/>
          <a:p>
            <a:pPr marL="0" indent="0" algn="l">
              <a:spcAft>
                <a:spcPts val="0"/>
              </a:spcAft>
              <a:buNone/>
            </a:pPr>
            <a:r>
              <a:rPr lang="en-GB" sz="2000" b="1" i="0" dirty="0">
                <a:solidFill>
                  <a:srgbClr val="F3960D"/>
                </a:solidFill>
                <a:effectLst/>
                <a:latin typeface="Calibri" panose="020F0502020204030204" pitchFamily="34" charset="0"/>
              </a:rPr>
              <a:t>Our services and support include: </a:t>
            </a:r>
            <a:endParaRPr lang="en-GB" sz="2000" b="1" i="0" dirty="0">
              <a:solidFill>
                <a:srgbClr val="F3960D"/>
              </a:solidFill>
              <a:effectLst/>
              <a:latin typeface="Cambria" panose="02040503050406030204" pitchFamily="18" charset="0"/>
            </a:endParaRPr>
          </a:p>
          <a:p>
            <a:pPr marL="0" indent="0" algn="l">
              <a:spcAft>
                <a:spcPts val="0"/>
              </a:spcAft>
              <a:buNone/>
            </a:pPr>
            <a:endParaRPr lang="en-GB" sz="2000" dirty="0">
              <a:solidFill>
                <a:srgbClr val="201F1E"/>
              </a:solidFill>
              <a:latin typeface="Calibri" panose="020F0502020204030204" pitchFamily="34" charset="0"/>
            </a:endParaRPr>
          </a:p>
          <a:p>
            <a:pPr marL="0" indent="0" algn="l">
              <a:spcAft>
                <a:spcPts val="0"/>
              </a:spcAft>
              <a:buNone/>
            </a:pPr>
            <a:endParaRPr lang="en-GB" sz="2000" dirty="0">
              <a:solidFill>
                <a:srgbClr val="201F1E"/>
              </a:solidFill>
              <a:latin typeface="Calibri" panose="020F0502020204030204" pitchFamily="34" charset="0"/>
            </a:endParaRP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Accommodation - In house service </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Money Management - In house service </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Debt Advice - In house service &amp; Signposting to local organisations</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Tenancy Management Training - In house service </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Opening Bank Accounts - In house service</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Benefits - In house service </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Substance Misuse (drugs &amp; alcohol) - Signposted to local organisations </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Mental/Physical Health Support - Signposted to local organisations </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Adult Social Care - Signposting to local organisations</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Registration to Doctors, Dentist etc. - In house service </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Training &amp; Engagement - In house and external local organisations </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Employment - In house and external local organisations </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Secure Tenancy and Move on Plan - In house, Local Authorities and private landlords.  </a:t>
            </a:r>
          </a:p>
          <a:p>
            <a:pPr marL="285750" indent="-285750" algn="l">
              <a:spcAft>
                <a:spcPts val="0"/>
              </a:spcAft>
              <a:buFont typeface="Arial" panose="020B0604020202020204" pitchFamily="34" charset="0"/>
              <a:buChar char="•"/>
            </a:pPr>
            <a:r>
              <a:rPr lang="en-GB" sz="1400" b="0" i="0" dirty="0">
                <a:solidFill>
                  <a:srgbClr val="5F5F5F"/>
                </a:solidFill>
                <a:effectLst/>
                <a:latin typeface="Calibri" panose="020F0502020204030204" pitchFamily="34" charset="0"/>
              </a:rPr>
              <a:t>An Individual Support Plan and Engagement Record is updated on a daily and weekly basis measuring short- and long-term goals and achievements.  </a:t>
            </a:r>
            <a:endParaRPr lang="en-GB" sz="1400" dirty="0">
              <a:solidFill>
                <a:srgbClr val="5F5F5F"/>
              </a:solidFill>
            </a:endParaRPr>
          </a:p>
        </p:txBody>
      </p:sp>
      <p:pic>
        <p:nvPicPr>
          <p:cNvPr id="4" name="Picture 3" descr="input-onlinepngtools.png">
            <a:extLst>
              <a:ext uri="{FF2B5EF4-FFF2-40B4-BE49-F238E27FC236}">
                <a16:creationId xmlns:a16="http://schemas.microsoft.com/office/drawing/2014/main" id="{1F284393-70CB-4144-8274-8F2716F887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5824" y="143655"/>
            <a:ext cx="2615043" cy="1327132"/>
          </a:xfrm>
          <a:prstGeom prst="rect">
            <a:avLst/>
          </a:prstGeom>
        </p:spPr>
      </p:pic>
    </p:spTree>
    <p:extLst>
      <p:ext uri="{BB962C8B-B14F-4D97-AF65-F5344CB8AC3E}">
        <p14:creationId xmlns:p14="http://schemas.microsoft.com/office/powerpoint/2010/main" val="2336836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C6907A8-6EEB-4F77-BB20-CB40171F6337}"/>
              </a:ext>
            </a:extLst>
          </p:cNvPr>
          <p:cNvPicPr>
            <a:picLocks noChangeAspect="1"/>
          </p:cNvPicPr>
          <p:nvPr/>
        </p:nvPicPr>
        <p:blipFill>
          <a:blip r:embed="rId2"/>
          <a:stretch>
            <a:fillRect/>
          </a:stretch>
        </p:blipFill>
        <p:spPr>
          <a:xfrm>
            <a:off x="5560795" y="27255"/>
            <a:ext cx="2560542" cy="1304657"/>
          </a:xfrm>
          <a:prstGeom prst="rect">
            <a:avLst/>
          </a:prstGeom>
        </p:spPr>
      </p:pic>
      <p:sp>
        <p:nvSpPr>
          <p:cNvPr id="2" name="Title 1">
            <a:extLst>
              <a:ext uri="{FF2B5EF4-FFF2-40B4-BE49-F238E27FC236}">
                <a16:creationId xmlns:a16="http://schemas.microsoft.com/office/drawing/2014/main" id="{B0ED15C2-3674-4C1D-872D-CF73EE75389F}"/>
              </a:ext>
            </a:extLst>
          </p:cNvPr>
          <p:cNvSpPr>
            <a:spLocks noGrp="1"/>
          </p:cNvSpPr>
          <p:nvPr>
            <p:ph type="title"/>
          </p:nvPr>
        </p:nvSpPr>
        <p:spPr>
          <a:xfrm>
            <a:off x="810682" y="985838"/>
            <a:ext cx="7886700" cy="346074"/>
          </a:xfrm>
        </p:spPr>
        <p:txBody>
          <a:bodyPr>
            <a:normAutofit fontScale="90000"/>
          </a:bodyPr>
          <a:lstStyle/>
          <a:p>
            <a:r>
              <a:rPr lang="en-GB" sz="3200" b="1" dirty="0">
                <a:solidFill>
                  <a:srgbClr val="F3960D"/>
                </a:solidFill>
                <a:latin typeface="+mn-lt"/>
              </a:rPr>
              <a:t>The R4H story so far</a:t>
            </a:r>
          </a:p>
        </p:txBody>
      </p:sp>
      <p:sp>
        <p:nvSpPr>
          <p:cNvPr id="5" name="TextBox 4">
            <a:extLst>
              <a:ext uri="{FF2B5EF4-FFF2-40B4-BE49-F238E27FC236}">
                <a16:creationId xmlns:a16="http://schemas.microsoft.com/office/drawing/2014/main" id="{9D705612-90ED-4573-ACF8-37BCA8E22055}"/>
              </a:ext>
            </a:extLst>
          </p:cNvPr>
          <p:cNvSpPr txBox="1"/>
          <p:nvPr/>
        </p:nvSpPr>
        <p:spPr>
          <a:xfrm>
            <a:off x="810682" y="1494881"/>
            <a:ext cx="7059083" cy="4587410"/>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Ready4Home has successfully secured provider status in the following areas:</a:t>
            </a:r>
          </a:p>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Preston, Chorley, South </a:t>
            </a:r>
            <a:r>
              <a:rPr kumimoji="0" lang="en-US" sz="1300" b="0" i="0" u="none" strike="noStrike" kern="1200" cap="none" spc="0" normalizeH="0" baseline="0" noProof="0" dirty="0" err="1">
                <a:ln>
                  <a:noFill/>
                </a:ln>
                <a:solidFill>
                  <a:srgbClr val="5F5F5F"/>
                </a:solidFill>
                <a:effectLst>
                  <a:outerShdw blurRad="38100" dist="38100" dir="2700000" algn="tl">
                    <a:srgbClr val="000000">
                      <a:alpha val="43137"/>
                    </a:srgbClr>
                  </a:outerShdw>
                </a:effectLst>
                <a:uLnTx/>
                <a:uFillTx/>
                <a:latin typeface="Calibri"/>
                <a:ea typeface="+mn-ea"/>
                <a:cs typeface="+mn-cs"/>
              </a:rPr>
              <a:t>Ribble</a:t>
            </a:r>
            <a:r>
              <a:rPr kumimoji="0" lang="en-US"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 Salford, Oldham, Macclesfield.</a:t>
            </a:r>
          </a:p>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kumimoji="0" lang="en-US"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We are currently in the submission phase to Manchester, Bolton, Wigan, </a:t>
            </a:r>
            <a:r>
              <a:rPr kumimoji="0" lang="en-US" sz="1300" b="0" i="0" u="none" strike="noStrike" kern="1200" cap="none" spc="0" normalizeH="0" baseline="0" noProof="0" dirty="0" err="1">
                <a:ln>
                  <a:noFill/>
                </a:ln>
                <a:solidFill>
                  <a:srgbClr val="5F5F5F"/>
                </a:solidFill>
                <a:effectLst>
                  <a:outerShdw blurRad="38100" dist="38100" dir="2700000" algn="tl">
                    <a:srgbClr val="000000">
                      <a:alpha val="43137"/>
                    </a:srgbClr>
                  </a:outerShdw>
                </a:effectLst>
                <a:uLnTx/>
                <a:uFillTx/>
                <a:latin typeface="Calibri"/>
                <a:ea typeface="+mn-ea"/>
                <a:cs typeface="+mn-cs"/>
              </a:rPr>
              <a:t>Tameside</a:t>
            </a:r>
            <a:r>
              <a:rPr lang="en-US" sz="1300" dirty="0">
                <a:solidFill>
                  <a:srgbClr val="5F5F5F"/>
                </a:solidFill>
                <a:effectLst>
                  <a:outerShdw blurRad="38100" dist="38100" dir="2700000" algn="tl">
                    <a:srgbClr val="000000">
                      <a:alpha val="43137"/>
                    </a:srgbClr>
                  </a:outerShdw>
                </a:effectLst>
                <a:latin typeface="Calibri"/>
              </a:rPr>
              <a:t> &amp; St Helens</a:t>
            </a:r>
            <a:endParaRPr kumimoji="0" lang="en-US"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endParaRPr>
          </a:p>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kumimoji="0" lang="en-GB"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Thus far we have provided 543 bed spaces, care and support to individuals who were homeless. </a:t>
            </a:r>
          </a:p>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lang="en-GB" sz="1300" dirty="0">
                <a:solidFill>
                  <a:srgbClr val="5F5F5F"/>
                </a:solidFill>
                <a:effectLst>
                  <a:outerShdw blurRad="38100" dist="38100" dir="2700000" algn="tl">
                    <a:srgbClr val="000000">
                      <a:alpha val="43137"/>
                    </a:srgbClr>
                  </a:outerShdw>
                </a:effectLst>
                <a:latin typeface="Calibri"/>
              </a:rPr>
              <a:t>183</a:t>
            </a:r>
            <a:r>
              <a:rPr kumimoji="0" lang="en-GB"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 currently remain in our Supported Accommodation.</a:t>
            </a:r>
          </a:p>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kumimoji="0" lang="en-GB"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26/543 have returned to custody 5%</a:t>
            </a:r>
          </a:p>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kumimoji="0" lang="en-GB"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78/543 have secured employment following training &amp; secured own tenancies 14%</a:t>
            </a:r>
          </a:p>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kumimoji="0" lang="en-GB"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96/543 people have secured own tenancy accommodation 18%</a:t>
            </a:r>
          </a:p>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kumimoji="0" lang="en-GB"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75/543 people have returned to their family home 14%</a:t>
            </a:r>
          </a:p>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kumimoji="0" lang="en-GB"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51/543 people have left our service with no forwarding address 9%</a:t>
            </a:r>
          </a:p>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lang="en-GB" sz="1300" dirty="0">
                <a:solidFill>
                  <a:srgbClr val="5F5F5F"/>
                </a:solidFill>
                <a:effectLst>
                  <a:outerShdw blurRad="38100" dist="38100" dir="2700000" algn="tl">
                    <a:srgbClr val="000000">
                      <a:alpha val="43137"/>
                    </a:srgbClr>
                  </a:outerShdw>
                </a:effectLst>
                <a:latin typeface="Calibri"/>
              </a:rPr>
              <a:t>34/543 people were evicted 6%</a:t>
            </a:r>
          </a:p>
          <a:p>
            <a:pPr marL="0" marR="0" lvl="0" indent="0" algn="ctr"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r>
              <a:rPr kumimoji="0" lang="en-GB" sz="1300" b="1"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Typically, our clients spend </a:t>
            </a:r>
            <a:r>
              <a:rPr lang="en-GB" sz="1300" b="1" dirty="0">
                <a:solidFill>
                  <a:srgbClr val="5F5F5F"/>
                </a:solidFill>
                <a:effectLst>
                  <a:outerShdw blurRad="38100" dist="38100" dir="2700000" algn="tl">
                    <a:srgbClr val="000000">
                      <a:alpha val="43137"/>
                    </a:srgbClr>
                  </a:outerShdw>
                </a:effectLst>
                <a:latin typeface="Calibri"/>
              </a:rPr>
              <a:t>210</a:t>
            </a:r>
            <a:r>
              <a:rPr kumimoji="0" lang="en-GB" sz="1300" b="1"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rPr>
              <a:t> days in our accommodation</a:t>
            </a:r>
          </a:p>
          <a:p>
            <a:pPr marL="0" marR="0" lvl="0" indent="0" algn="l" defTabSz="914400" rtl="0" eaLnBrk="1" fontAlgn="auto" latinLnBrk="0" hangingPunct="1">
              <a:lnSpc>
                <a:spcPct val="90000"/>
              </a:lnSpc>
              <a:spcBef>
                <a:spcPts val="1000"/>
              </a:spcBef>
              <a:spcAft>
                <a:spcPts val="425"/>
              </a:spcAft>
              <a:buClrTx/>
              <a:buSzTx/>
              <a:buFont typeface="Arial" panose="020B0604020202020204" pitchFamily="34" charset="0"/>
              <a:buNone/>
              <a:tabLst/>
              <a:defRPr/>
            </a:pPr>
            <a:endParaRPr kumimoji="0" lang="en-GB" sz="1300" b="0" i="0" u="none" strike="noStrike" kern="1200" cap="none" spc="0" normalizeH="0" baseline="0" noProof="0" dirty="0">
              <a:ln>
                <a:noFill/>
              </a:ln>
              <a:solidFill>
                <a:srgbClr val="5F5F5F"/>
              </a:solidFill>
              <a:effectLst>
                <a:outerShdw blurRad="38100" dist="38100" dir="2700000" algn="tl">
                  <a:srgbClr val="000000">
                    <a:alpha val="43137"/>
                  </a:srgbClr>
                </a:outerShdw>
              </a:effectLst>
              <a:uLnTx/>
              <a:uFillTx/>
              <a:latin typeface="Calibri"/>
              <a:ea typeface="+mn-ea"/>
              <a:cs typeface="+mn-cs"/>
            </a:endParaRPr>
          </a:p>
        </p:txBody>
      </p:sp>
    </p:spTree>
    <p:extLst>
      <p:ext uri="{BB962C8B-B14F-4D97-AF65-F5344CB8AC3E}">
        <p14:creationId xmlns:p14="http://schemas.microsoft.com/office/powerpoint/2010/main" val="1305614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1C57F-B541-4059-A2BB-BA0F2B7D91D8}"/>
              </a:ext>
            </a:extLst>
          </p:cNvPr>
          <p:cNvSpPr>
            <a:spLocks noGrp="1"/>
          </p:cNvSpPr>
          <p:nvPr>
            <p:ph type="title"/>
          </p:nvPr>
        </p:nvSpPr>
        <p:spPr>
          <a:xfrm>
            <a:off x="518450" y="273714"/>
            <a:ext cx="7886700" cy="466284"/>
          </a:xfrm>
        </p:spPr>
        <p:txBody>
          <a:bodyPr>
            <a:normAutofit fontScale="90000"/>
          </a:bodyPr>
          <a:lstStyle/>
          <a:p>
            <a:br>
              <a:rPr lang="en-GB" sz="3100" b="1" dirty="0">
                <a:ln w="1905"/>
                <a:effectLst>
                  <a:outerShdw blurRad="38100" dist="38100" dir="2700000" algn="tl">
                    <a:srgbClr val="000000">
                      <a:alpha val="43137"/>
                    </a:srgbClr>
                  </a:outerShdw>
                </a:effectLst>
              </a:rPr>
            </a:br>
            <a:r>
              <a:rPr lang="en-GB" sz="3100" b="1" dirty="0">
                <a:ln w="1905"/>
                <a:solidFill>
                  <a:srgbClr val="F38316"/>
                </a:solidFill>
                <a:effectLst>
                  <a:outerShdw blurRad="38100" dist="38100" dir="2700000" algn="tl">
                    <a:srgbClr val="000000">
                      <a:alpha val="43137"/>
                    </a:srgbClr>
                  </a:outerShdw>
                </a:effectLst>
              </a:rPr>
              <a:t>Service Delivery</a:t>
            </a:r>
            <a:br>
              <a:rPr lang="en-GB" b="1" dirty="0">
                <a:ln w="1905"/>
                <a:effectLst>
                  <a:outerShdw blurRad="38100" dist="38100" dir="2700000" algn="tl">
                    <a:srgbClr val="000000">
                      <a:alpha val="43137"/>
                    </a:srgbClr>
                  </a:outerShdw>
                </a:effectLst>
              </a:rPr>
            </a:br>
            <a:endParaRPr lang="en-GB" dirty="0"/>
          </a:p>
        </p:txBody>
      </p:sp>
      <p:graphicFrame>
        <p:nvGraphicFramePr>
          <p:cNvPr id="5" name="Content Placeholder 2">
            <a:extLst>
              <a:ext uri="{FF2B5EF4-FFF2-40B4-BE49-F238E27FC236}">
                <a16:creationId xmlns:a16="http://schemas.microsoft.com/office/drawing/2014/main" id="{CFDCBFEE-1A00-4B24-A022-5B78FC9C5A5E}"/>
              </a:ext>
            </a:extLst>
          </p:cNvPr>
          <p:cNvGraphicFramePr>
            <a:graphicFrameLocks noGrp="1"/>
          </p:cNvGraphicFramePr>
          <p:nvPr>
            <p:ph idx="4294967295"/>
            <p:extLst>
              <p:ext uri="{D42A27DB-BD31-4B8C-83A1-F6EECF244321}">
                <p14:modId xmlns:p14="http://schemas.microsoft.com/office/powerpoint/2010/main" val="3303253935"/>
              </p:ext>
            </p:extLst>
          </p:nvPr>
        </p:nvGraphicFramePr>
        <p:xfrm>
          <a:off x="0" y="1371600"/>
          <a:ext cx="8674100" cy="4451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4FC2DC46-4A2F-4C64-83A9-96FB004D424E}"/>
              </a:ext>
            </a:extLst>
          </p:cNvPr>
          <p:cNvSpPr txBox="1"/>
          <p:nvPr/>
        </p:nvSpPr>
        <p:spPr>
          <a:xfrm>
            <a:off x="1536173" y="1336119"/>
            <a:ext cx="7349137" cy="4216539"/>
          </a:xfrm>
          <a:prstGeom prst="rect">
            <a:avLst/>
          </a:prstGeom>
          <a:solidFill>
            <a:schemeClr val="bg1"/>
          </a:solidFill>
        </p:spPr>
        <p:txBody>
          <a:bodyPr wrap="square" rtlCol="0">
            <a:spAutoFit/>
          </a:bodyPr>
          <a:lstStyle/>
          <a:p>
            <a:pPr lvl="0"/>
            <a:endParaRPr lang="en-GB" sz="1400" dirty="0"/>
          </a:p>
          <a:p>
            <a:pPr lvl="0"/>
            <a:r>
              <a:rPr lang="en-GB" sz="1400" dirty="0">
                <a:solidFill>
                  <a:srgbClr val="5F5F5F"/>
                </a:solidFill>
              </a:rPr>
              <a:t>We deliver a full lifecycle service, offering support to those who are in danger of becoming homeless. They are accommodated in our properties for a maximum of 2 years, starting at communal supported, moving into step down shared and then ultimately into their own accommodation and into paid work or volunteering roles. We support people who suffer with a wide range of dependencies and mental or physical health conditions working alongside our partners locally and further meeting our client specific needs.</a:t>
            </a:r>
          </a:p>
          <a:p>
            <a:endParaRPr lang="en-US" sz="1400" dirty="0">
              <a:solidFill>
                <a:srgbClr val="5F5F5F"/>
              </a:solidFill>
            </a:endParaRPr>
          </a:p>
          <a:p>
            <a:r>
              <a:rPr lang="en-US" sz="1400" dirty="0">
                <a:solidFill>
                  <a:srgbClr val="5F5F5F"/>
                </a:solidFill>
              </a:rPr>
              <a:t>Our mission is to actively seek to provide support and broaden the type of support offered to those facing homelessness or who feel marginalised through historical mistakes or failed interventions.</a:t>
            </a:r>
          </a:p>
          <a:p>
            <a:endParaRPr lang="en-GB" sz="1600" dirty="0">
              <a:solidFill>
                <a:srgbClr val="5F5F5F"/>
              </a:solidFill>
            </a:endParaRPr>
          </a:p>
          <a:p>
            <a:endParaRPr lang="en-GB" sz="1600" dirty="0">
              <a:solidFill>
                <a:srgbClr val="5F5F5F"/>
              </a:solidFill>
            </a:endParaRPr>
          </a:p>
          <a:p>
            <a:r>
              <a:rPr lang="en-GB" sz="1400" dirty="0">
                <a:solidFill>
                  <a:srgbClr val="5F5F5F"/>
                </a:solidFill>
              </a:rPr>
              <a:t>Ready4Home are innovative, creative and responsive to the needs of both clients and the  community. We are an autonomous organisation with a flexible approach, enabling a fast implementation of new models of working.</a:t>
            </a:r>
          </a:p>
          <a:p>
            <a:endParaRPr lang="en-GB" sz="1600" dirty="0">
              <a:solidFill>
                <a:srgbClr val="5F5F5F"/>
              </a:solidFill>
            </a:endParaRPr>
          </a:p>
          <a:p>
            <a:r>
              <a:rPr lang="en-GB" sz="1400" dirty="0">
                <a:solidFill>
                  <a:srgbClr val="5F5F5F"/>
                </a:solidFill>
              </a:rPr>
              <a:t>Ready4Home will nurture excellent community involvement, focusing on being a respected part of the community.</a:t>
            </a:r>
            <a:endParaRPr lang="en-US" sz="1000" dirty="0">
              <a:solidFill>
                <a:srgbClr val="5F5F5F"/>
              </a:solidFill>
            </a:endParaRPr>
          </a:p>
          <a:p>
            <a:pPr lvl="0"/>
            <a:endParaRPr lang="en-US" sz="1000" dirty="0"/>
          </a:p>
        </p:txBody>
      </p:sp>
    </p:spTree>
    <p:extLst>
      <p:ext uri="{BB962C8B-B14F-4D97-AF65-F5344CB8AC3E}">
        <p14:creationId xmlns:p14="http://schemas.microsoft.com/office/powerpoint/2010/main" val="3168992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EBE48-EAD7-402C-9889-86F79307BC26}"/>
              </a:ext>
            </a:extLst>
          </p:cNvPr>
          <p:cNvSpPr>
            <a:spLocks noGrp="1"/>
          </p:cNvSpPr>
          <p:nvPr>
            <p:ph type="title"/>
          </p:nvPr>
        </p:nvSpPr>
        <p:spPr>
          <a:xfrm>
            <a:off x="533401" y="342402"/>
            <a:ext cx="8610599" cy="707886"/>
          </a:xfrm>
        </p:spPr>
        <p:txBody>
          <a:bodyPr/>
          <a:lstStyle/>
          <a:p>
            <a:r>
              <a:rPr lang="en-GB" sz="1800" b="1" kern="0" dirty="0">
                <a:effectLst/>
                <a:latin typeface="Arial" panose="020B0604020202020204" pitchFamily="34" charset="0"/>
                <a:ea typeface="Arial" panose="020B0604020202020204" pitchFamily="34" charset="0"/>
              </a:rPr>
              <a:t>How are we supporting Clients to </a:t>
            </a:r>
            <a:r>
              <a:rPr lang="en-GB" sz="1800" b="1" kern="0" dirty="0">
                <a:solidFill>
                  <a:schemeClr val="bg1">
                    <a:lumMod val="65000"/>
                  </a:schemeClr>
                </a:solidFill>
                <a:effectLst/>
                <a:latin typeface="Arial" panose="020B0604020202020204" pitchFamily="34" charset="0"/>
                <a:ea typeface="Arial" panose="020B0604020202020204" pitchFamily="34" charset="0"/>
              </a:rPr>
              <a:t>Move On </a:t>
            </a:r>
            <a:r>
              <a:rPr lang="en-GB" sz="1800" b="1" kern="0" dirty="0">
                <a:effectLst/>
                <a:latin typeface="Arial" panose="020B0604020202020204" pitchFamily="34" charset="0"/>
                <a:ea typeface="Arial" panose="020B0604020202020204" pitchFamily="34" charset="0"/>
              </a:rPr>
              <a:t>from R4H</a:t>
            </a:r>
            <a:br>
              <a:rPr lang="en-GB" sz="1800" b="1" kern="0" dirty="0">
                <a:effectLst/>
                <a:latin typeface="Arial" panose="020B0604020202020204" pitchFamily="34" charset="0"/>
                <a:ea typeface="Arial" panose="020B0604020202020204" pitchFamily="34" charset="0"/>
              </a:rPr>
            </a:br>
            <a:endParaRPr lang="en-GB" dirty="0"/>
          </a:p>
        </p:txBody>
      </p:sp>
      <p:sp>
        <p:nvSpPr>
          <p:cNvPr id="3" name="Text Placeholder 2">
            <a:extLst>
              <a:ext uri="{FF2B5EF4-FFF2-40B4-BE49-F238E27FC236}">
                <a16:creationId xmlns:a16="http://schemas.microsoft.com/office/drawing/2014/main" id="{FFBEAABB-73B9-40E6-A960-B2FCA0AC4A0E}"/>
              </a:ext>
            </a:extLst>
          </p:cNvPr>
          <p:cNvSpPr>
            <a:spLocks noGrp="1"/>
          </p:cNvSpPr>
          <p:nvPr>
            <p:ph type="body" idx="1"/>
          </p:nvPr>
        </p:nvSpPr>
        <p:spPr>
          <a:xfrm>
            <a:off x="569890" y="762000"/>
            <a:ext cx="8004219" cy="5922134"/>
          </a:xfrm>
        </p:spPr>
        <p:txBody>
          <a:bodyPr/>
          <a:lstStyle/>
          <a:p>
            <a:r>
              <a:rPr lang="en-GB" sz="1200" b="1" dirty="0">
                <a:solidFill>
                  <a:schemeClr val="bg1">
                    <a:lumMod val="50000"/>
                  </a:schemeClr>
                </a:solidFill>
                <a:latin typeface="Arial" panose="020B0604020202020204" pitchFamily="34" charset="0"/>
                <a:cs typeface="Arial" panose="020B0604020202020204" pitchFamily="34" charset="0"/>
              </a:rPr>
              <a:t>We will:</a:t>
            </a:r>
          </a:p>
          <a:p>
            <a:endParaRPr lang="en-GB" sz="1200" b="1" dirty="0">
              <a:solidFill>
                <a:schemeClr val="bg1">
                  <a:lumMod val="50000"/>
                </a:schemeClr>
              </a:solidFill>
              <a:latin typeface="Arial" panose="020B0604020202020204" pitchFamily="34" charset="0"/>
              <a:cs typeface="Arial" panose="020B0604020202020204" pitchFamily="34" charset="0"/>
            </a:endParaRPr>
          </a:p>
          <a:p>
            <a:pPr lvl="0">
              <a:spcAft>
                <a:spcPts val="0"/>
              </a:spcAft>
              <a:tabLst>
                <a:tab pos="448310" algn="l"/>
                <a:tab pos="448945" algn="l"/>
              </a:tabLst>
            </a:pPr>
            <a:r>
              <a:rPr lang="en-US" sz="1200" b="1" dirty="0">
                <a:solidFill>
                  <a:schemeClr val="bg1">
                    <a:lumMod val="50000"/>
                  </a:schemeClr>
                </a:solidFill>
                <a:latin typeface="Arial" panose="020B0604020202020204" pitchFamily="34" charset="0"/>
                <a:ea typeface="Arial" panose="020B0604020202020204" pitchFamily="34" charset="0"/>
              </a:rPr>
              <a:t>	i</a:t>
            </a:r>
            <a:r>
              <a:rPr lang="en-US" sz="1200" b="1" kern="0" dirty="0">
                <a:solidFill>
                  <a:schemeClr val="bg1">
                    <a:lumMod val="50000"/>
                  </a:schemeClr>
                </a:solidFill>
                <a:effectLst/>
                <a:latin typeface="Arial" panose="020B0604020202020204" pitchFamily="34" charset="0"/>
                <a:ea typeface="Arial" panose="020B0604020202020204" pitchFamily="34" charset="0"/>
              </a:rPr>
              <a:t>dentify our clients long term aspirations when entering our care and remove any historical barriers 	to independent living.</a:t>
            </a:r>
            <a:endParaRPr lang="en-GB" sz="1200" b="1" kern="0" dirty="0">
              <a:solidFill>
                <a:schemeClr val="bg1">
                  <a:lumMod val="50000"/>
                </a:schemeClr>
              </a:solidFill>
              <a:effectLst/>
              <a:latin typeface="Arial" panose="020B0604020202020204" pitchFamily="34" charset="0"/>
              <a:ea typeface="Arial" panose="020B0604020202020204" pitchFamily="34" charset="0"/>
            </a:endParaRPr>
          </a:p>
          <a:p>
            <a:pPr marL="1002665">
              <a:spcAft>
                <a:spcPts val="0"/>
              </a:spcAft>
              <a:tabLst>
                <a:tab pos="448310" algn="l"/>
                <a:tab pos="448945" algn="l"/>
              </a:tabLst>
            </a:pPr>
            <a:r>
              <a:rPr lang="en-US" sz="1200" b="1" kern="0" dirty="0">
                <a:solidFill>
                  <a:schemeClr val="bg1">
                    <a:lumMod val="50000"/>
                  </a:schemeClr>
                </a:solidFill>
                <a:effectLst/>
                <a:latin typeface="Arial" panose="020B0604020202020204" pitchFamily="34" charset="0"/>
                <a:ea typeface="Arial" panose="020B0604020202020204" pitchFamily="34" charset="0"/>
              </a:rPr>
              <a:t> </a:t>
            </a:r>
            <a:endParaRPr lang="en-GB" sz="1200" b="1" kern="0" dirty="0">
              <a:solidFill>
                <a:schemeClr val="bg1">
                  <a:lumMod val="50000"/>
                </a:schemeClr>
              </a:solidFill>
              <a:effectLst/>
              <a:latin typeface="Arial" panose="020B0604020202020204" pitchFamily="34" charset="0"/>
              <a:ea typeface="Arial" panose="020B0604020202020204" pitchFamily="34" charset="0"/>
            </a:endParaRPr>
          </a:p>
          <a:p>
            <a:pPr lvl="0">
              <a:spcAft>
                <a:spcPts val="0"/>
              </a:spcAft>
              <a:tabLst>
                <a:tab pos="448310" algn="l"/>
                <a:tab pos="448945" algn="l"/>
              </a:tabLst>
            </a:pPr>
            <a:r>
              <a:rPr lang="en-US" sz="1200" b="1" dirty="0">
                <a:solidFill>
                  <a:schemeClr val="bg1">
                    <a:lumMod val="50000"/>
                  </a:schemeClr>
                </a:solidFill>
                <a:latin typeface="Arial" panose="020B0604020202020204" pitchFamily="34" charset="0"/>
                <a:ea typeface="Arial" panose="020B0604020202020204" pitchFamily="34" charset="0"/>
              </a:rPr>
              <a:t>	d</a:t>
            </a:r>
            <a:r>
              <a:rPr lang="en-US" sz="1200" b="1" kern="0" dirty="0">
                <a:solidFill>
                  <a:schemeClr val="bg1">
                    <a:lumMod val="50000"/>
                  </a:schemeClr>
                </a:solidFill>
                <a:effectLst/>
                <a:latin typeface="Arial" panose="020B0604020202020204" pitchFamily="34" charset="0"/>
                <a:ea typeface="Arial" panose="020B0604020202020204" pitchFamily="34" charset="0"/>
              </a:rPr>
              <a:t>evelop a detailed moving on plan, equipping our clients with the skills to be able to access key 	services e.g., Specialist</a:t>
            </a:r>
            <a:r>
              <a:rPr lang="en-US" sz="1200" b="1" kern="0" spc="-30" dirty="0">
                <a:solidFill>
                  <a:schemeClr val="bg1">
                    <a:lumMod val="50000"/>
                  </a:schemeClr>
                </a:solidFill>
                <a:effectLst/>
                <a:latin typeface="Arial" panose="020B0604020202020204" pitchFamily="34" charset="0"/>
                <a:ea typeface="Arial" panose="020B0604020202020204" pitchFamily="34" charset="0"/>
              </a:rPr>
              <a:t> </a:t>
            </a:r>
            <a:r>
              <a:rPr lang="en-US" sz="1200" b="1" kern="0" dirty="0">
                <a:solidFill>
                  <a:schemeClr val="bg1">
                    <a:lumMod val="50000"/>
                  </a:schemeClr>
                </a:solidFill>
                <a:effectLst/>
                <a:latin typeface="Arial" panose="020B0604020202020204" pitchFamily="34" charset="0"/>
                <a:ea typeface="Arial" panose="020B0604020202020204" pitchFamily="34" charset="0"/>
              </a:rPr>
              <a:t>welfare</a:t>
            </a:r>
            <a:r>
              <a:rPr lang="en-US" sz="1200" b="1" kern="0" spc="-55" dirty="0">
                <a:solidFill>
                  <a:schemeClr val="bg1">
                    <a:lumMod val="50000"/>
                  </a:schemeClr>
                </a:solidFill>
                <a:effectLst/>
                <a:latin typeface="Arial" panose="020B0604020202020204" pitchFamily="34" charset="0"/>
                <a:ea typeface="Arial" panose="020B0604020202020204" pitchFamily="34" charset="0"/>
              </a:rPr>
              <a:t> </a:t>
            </a:r>
            <a:r>
              <a:rPr lang="en-US" sz="1200" b="1" kern="0" dirty="0">
                <a:solidFill>
                  <a:schemeClr val="bg1">
                    <a:lumMod val="50000"/>
                  </a:schemeClr>
                </a:solidFill>
                <a:effectLst/>
                <a:latin typeface="Arial" panose="020B0604020202020204" pitchFamily="34" charset="0"/>
                <a:ea typeface="Arial" panose="020B0604020202020204" pitchFamily="34" charset="0"/>
              </a:rPr>
              <a:t>rights</a:t>
            </a:r>
            <a:r>
              <a:rPr lang="en-US" sz="1200" b="1" kern="0" spc="35" dirty="0">
                <a:solidFill>
                  <a:schemeClr val="bg1">
                    <a:lumMod val="50000"/>
                  </a:schemeClr>
                </a:solidFill>
                <a:effectLst/>
                <a:latin typeface="Arial" panose="020B0604020202020204" pitchFamily="34" charset="0"/>
                <a:ea typeface="Arial" panose="020B0604020202020204" pitchFamily="34" charset="0"/>
              </a:rPr>
              <a:t> </a:t>
            </a:r>
            <a:r>
              <a:rPr lang="en-US" sz="1200" b="1" kern="0" dirty="0">
                <a:solidFill>
                  <a:schemeClr val="bg1">
                    <a:lumMod val="50000"/>
                  </a:schemeClr>
                </a:solidFill>
                <a:effectLst/>
                <a:latin typeface="Arial" panose="020B0604020202020204" pitchFamily="34" charset="0"/>
                <a:ea typeface="Arial" panose="020B0604020202020204" pitchFamily="34" charset="0"/>
              </a:rPr>
              <a:t>advice, Community Care Grants, Housing Benefit and options</a:t>
            </a:r>
          </a:p>
          <a:p>
            <a:pPr lvl="0">
              <a:spcAft>
                <a:spcPts val="0"/>
              </a:spcAft>
              <a:tabLst>
                <a:tab pos="448310" algn="l"/>
                <a:tab pos="448945" algn="l"/>
              </a:tabLst>
            </a:pPr>
            <a:r>
              <a:rPr lang="en-US" sz="1200" b="1" kern="0" dirty="0">
                <a:solidFill>
                  <a:schemeClr val="bg1">
                    <a:lumMod val="50000"/>
                  </a:schemeClr>
                </a:solidFill>
                <a:effectLst/>
                <a:latin typeface="Arial" panose="020B0604020202020204" pitchFamily="34" charset="0"/>
                <a:ea typeface="Arial" panose="020B0604020202020204" pitchFamily="34" charset="0"/>
              </a:rPr>
              <a:t> 	for undertaking permitted paid</a:t>
            </a:r>
            <a:r>
              <a:rPr lang="en-US" sz="1200" b="1" kern="0" spc="-20" dirty="0">
                <a:solidFill>
                  <a:schemeClr val="bg1">
                    <a:lumMod val="50000"/>
                  </a:schemeClr>
                </a:solidFill>
                <a:effectLst/>
                <a:latin typeface="Arial" panose="020B0604020202020204" pitchFamily="34" charset="0"/>
                <a:ea typeface="Arial" panose="020B0604020202020204" pitchFamily="34" charset="0"/>
              </a:rPr>
              <a:t> </a:t>
            </a:r>
            <a:r>
              <a:rPr lang="en-US" sz="1200" b="1" kern="0" dirty="0">
                <a:solidFill>
                  <a:schemeClr val="bg1">
                    <a:lumMod val="50000"/>
                  </a:schemeClr>
                </a:solidFill>
                <a:effectLst/>
                <a:latin typeface="Arial" panose="020B0604020202020204" pitchFamily="34" charset="0"/>
                <a:ea typeface="Arial" panose="020B0604020202020204" pitchFamily="34" charset="0"/>
              </a:rPr>
              <a:t>work.</a:t>
            </a:r>
            <a:endParaRPr lang="en-GB" sz="1200" b="1" kern="0" dirty="0">
              <a:solidFill>
                <a:schemeClr val="bg1">
                  <a:lumMod val="50000"/>
                </a:schemeClr>
              </a:solidFill>
              <a:effectLst/>
              <a:latin typeface="Arial" panose="020B0604020202020204" pitchFamily="34" charset="0"/>
              <a:ea typeface="Arial" panose="020B0604020202020204" pitchFamily="34" charset="0"/>
            </a:endParaRPr>
          </a:p>
          <a:p>
            <a:pPr>
              <a:spcBef>
                <a:spcPts val="50"/>
              </a:spcBef>
              <a:spcAft>
                <a:spcPts val="0"/>
              </a:spcAft>
            </a:pPr>
            <a:r>
              <a:rPr lang="en-US" sz="1200" b="1" dirty="0">
                <a:solidFill>
                  <a:schemeClr val="bg1">
                    <a:lumMod val="50000"/>
                  </a:schemeClr>
                </a:solidFill>
                <a:effectLst/>
                <a:latin typeface="Arial" panose="020B0604020202020204" pitchFamily="34" charset="0"/>
                <a:ea typeface="Arial" panose="020B0604020202020204" pitchFamily="34" charset="0"/>
              </a:rPr>
              <a:t> </a:t>
            </a:r>
            <a:endParaRPr lang="en-GB" sz="1200" b="1" dirty="0">
              <a:solidFill>
                <a:schemeClr val="bg1">
                  <a:lumMod val="50000"/>
                </a:schemeClr>
              </a:solidFill>
              <a:effectLst/>
              <a:latin typeface="Arial" panose="020B0604020202020204" pitchFamily="34" charset="0"/>
              <a:ea typeface="Arial" panose="020B0604020202020204" pitchFamily="34" charset="0"/>
            </a:endParaRPr>
          </a:p>
          <a:p>
            <a:pPr lvl="0">
              <a:spcAft>
                <a:spcPts val="0"/>
              </a:spcAft>
              <a:tabLst>
                <a:tab pos="448310" algn="l"/>
                <a:tab pos="448945" algn="l"/>
              </a:tabLst>
            </a:pPr>
            <a:r>
              <a:rPr lang="en-US" sz="1200" b="1" dirty="0">
                <a:solidFill>
                  <a:schemeClr val="bg1">
                    <a:lumMod val="50000"/>
                  </a:schemeClr>
                </a:solidFill>
                <a:latin typeface="Arial" panose="020B0604020202020204" pitchFamily="34" charset="0"/>
                <a:ea typeface="Arial" panose="020B0604020202020204" pitchFamily="34" charset="0"/>
              </a:rPr>
              <a:t>	l</a:t>
            </a:r>
            <a:r>
              <a:rPr lang="en-US" sz="1200" b="1" kern="0" dirty="0">
                <a:solidFill>
                  <a:schemeClr val="bg1">
                    <a:lumMod val="50000"/>
                  </a:schemeClr>
                </a:solidFill>
                <a:effectLst/>
                <a:latin typeface="Arial" panose="020B0604020202020204" pitchFamily="34" charset="0"/>
                <a:ea typeface="Arial" panose="020B0604020202020204" pitchFamily="34" charset="0"/>
              </a:rPr>
              <a:t>ocate the perfect property, that meets the needs of the client to the same high standards that 	they 	have experienced at R4H.</a:t>
            </a:r>
            <a:endParaRPr lang="en-GB" sz="1200" b="1" kern="0" dirty="0">
              <a:solidFill>
                <a:schemeClr val="bg1">
                  <a:lumMod val="50000"/>
                </a:schemeClr>
              </a:solidFill>
              <a:effectLst/>
              <a:latin typeface="Arial" panose="020B0604020202020204" pitchFamily="34" charset="0"/>
              <a:ea typeface="Arial" panose="020B0604020202020204" pitchFamily="34" charset="0"/>
            </a:endParaRPr>
          </a:p>
          <a:p>
            <a:pPr marL="448310" algn="just">
              <a:spcAft>
                <a:spcPts val="0"/>
              </a:spcAft>
            </a:pPr>
            <a:r>
              <a:rPr lang="en-US" sz="1200" b="1" dirty="0">
                <a:solidFill>
                  <a:schemeClr val="bg1">
                    <a:lumMod val="50000"/>
                  </a:schemeClr>
                </a:solidFill>
                <a:effectLst/>
                <a:latin typeface="Arial" panose="020B0604020202020204" pitchFamily="34" charset="0"/>
                <a:ea typeface="Arial" panose="020B0604020202020204" pitchFamily="34" charset="0"/>
              </a:rPr>
              <a:t> </a:t>
            </a:r>
            <a:endParaRPr lang="en-GB" sz="1200" b="1" dirty="0">
              <a:solidFill>
                <a:schemeClr val="bg1">
                  <a:lumMod val="50000"/>
                </a:schemeClr>
              </a:solidFill>
              <a:effectLst/>
              <a:latin typeface="Arial" panose="020B0604020202020204" pitchFamily="34" charset="0"/>
              <a:ea typeface="Arial" panose="020B0604020202020204" pitchFamily="34" charset="0"/>
            </a:endParaRPr>
          </a:p>
          <a:p>
            <a:pPr lvl="0">
              <a:spcAft>
                <a:spcPts val="0"/>
              </a:spcAft>
              <a:tabLst>
                <a:tab pos="448310" algn="l"/>
                <a:tab pos="448945" algn="l"/>
              </a:tabLst>
            </a:pPr>
            <a:r>
              <a:rPr lang="en-US" sz="1200" b="1" dirty="0">
                <a:solidFill>
                  <a:schemeClr val="bg1">
                    <a:lumMod val="50000"/>
                  </a:schemeClr>
                </a:solidFill>
                <a:latin typeface="Arial" panose="020B0604020202020204" pitchFamily="34" charset="0"/>
                <a:ea typeface="Arial" panose="020B0604020202020204" pitchFamily="34" charset="0"/>
              </a:rPr>
              <a:t>	w</a:t>
            </a:r>
            <a:r>
              <a:rPr lang="en-US" sz="1200" b="1" kern="0" dirty="0">
                <a:solidFill>
                  <a:schemeClr val="bg1">
                    <a:lumMod val="50000"/>
                  </a:schemeClr>
                </a:solidFill>
                <a:effectLst/>
                <a:latin typeface="Arial" panose="020B0604020202020204" pitchFamily="34" charset="0"/>
                <a:ea typeface="Arial" panose="020B0604020202020204" pitchFamily="34" charset="0"/>
              </a:rPr>
              <a:t>hen it’s time for the client to make the transition into independent living, plan the move with the 	client and help them </a:t>
            </a:r>
            <a:r>
              <a:rPr lang="en-US" sz="1200" b="1" kern="0" dirty="0" err="1">
                <a:solidFill>
                  <a:schemeClr val="bg1">
                    <a:lumMod val="50000"/>
                  </a:schemeClr>
                </a:solidFill>
                <a:effectLst/>
                <a:latin typeface="Arial" panose="020B0604020202020204" pitchFamily="34" charset="0"/>
                <a:ea typeface="Arial" panose="020B0604020202020204" pitchFamily="34" charset="0"/>
              </a:rPr>
              <a:t>organise</a:t>
            </a:r>
            <a:r>
              <a:rPr lang="en-US" sz="1200" b="1" kern="0" dirty="0">
                <a:solidFill>
                  <a:schemeClr val="bg1">
                    <a:lumMod val="50000"/>
                  </a:schemeClr>
                </a:solidFill>
                <a:effectLst/>
                <a:latin typeface="Arial" panose="020B0604020202020204" pitchFamily="34" charset="0"/>
                <a:ea typeface="Arial" panose="020B0604020202020204" pitchFamily="34" charset="0"/>
              </a:rPr>
              <a:t> any support they may need to make the new property feel like home.</a:t>
            </a:r>
            <a:endParaRPr lang="en-GB" sz="1200" b="1" kern="0" dirty="0">
              <a:solidFill>
                <a:schemeClr val="bg1">
                  <a:lumMod val="50000"/>
                </a:schemeClr>
              </a:solidFill>
              <a:effectLst/>
              <a:latin typeface="Arial" panose="020B0604020202020204" pitchFamily="34" charset="0"/>
              <a:ea typeface="Arial" panose="020B0604020202020204" pitchFamily="34" charset="0"/>
            </a:endParaRPr>
          </a:p>
          <a:p>
            <a:pPr marL="448310" algn="just">
              <a:spcAft>
                <a:spcPts val="0"/>
              </a:spcAft>
            </a:pPr>
            <a:r>
              <a:rPr lang="en-US" sz="1200" b="1" dirty="0">
                <a:solidFill>
                  <a:schemeClr val="bg1">
                    <a:lumMod val="50000"/>
                  </a:schemeClr>
                </a:solidFill>
                <a:effectLst/>
                <a:latin typeface="Arial" panose="020B0604020202020204" pitchFamily="34" charset="0"/>
                <a:ea typeface="Arial" panose="020B0604020202020204" pitchFamily="34" charset="0"/>
              </a:rPr>
              <a:t> </a:t>
            </a:r>
            <a:endParaRPr lang="en-GB" sz="1200" b="1" dirty="0">
              <a:solidFill>
                <a:schemeClr val="bg1">
                  <a:lumMod val="50000"/>
                </a:schemeClr>
              </a:solidFill>
              <a:effectLst/>
              <a:latin typeface="Arial" panose="020B0604020202020204" pitchFamily="34" charset="0"/>
              <a:ea typeface="Arial" panose="020B0604020202020204" pitchFamily="34" charset="0"/>
            </a:endParaRPr>
          </a:p>
          <a:p>
            <a:pPr lvl="0">
              <a:spcAft>
                <a:spcPts val="0"/>
              </a:spcAft>
              <a:tabLst>
                <a:tab pos="448310" algn="l"/>
                <a:tab pos="448945" algn="l"/>
              </a:tabLst>
            </a:pPr>
            <a:r>
              <a:rPr lang="en-US" sz="1200" b="1" dirty="0">
                <a:solidFill>
                  <a:schemeClr val="bg1">
                    <a:lumMod val="50000"/>
                  </a:schemeClr>
                </a:solidFill>
                <a:latin typeface="Arial" panose="020B0604020202020204" pitchFamily="34" charset="0"/>
                <a:ea typeface="Arial" panose="020B0604020202020204" pitchFamily="34" charset="0"/>
              </a:rPr>
              <a:t>	v</a:t>
            </a:r>
            <a:r>
              <a:rPr lang="en-US" sz="1200" b="1" kern="0" dirty="0">
                <a:solidFill>
                  <a:schemeClr val="bg1">
                    <a:lumMod val="50000"/>
                  </a:schemeClr>
                </a:solidFill>
                <a:effectLst/>
                <a:latin typeface="Arial" panose="020B0604020202020204" pitchFamily="34" charset="0"/>
                <a:ea typeface="Arial" panose="020B0604020202020204" pitchFamily="34" charset="0"/>
              </a:rPr>
              <a:t>isit the property and carry out checks to make sure it is safe and secure before it is occupied by 	the client.</a:t>
            </a:r>
            <a:endParaRPr lang="en-GB" sz="1200" b="1" kern="0" dirty="0">
              <a:solidFill>
                <a:schemeClr val="bg1">
                  <a:lumMod val="50000"/>
                </a:schemeClr>
              </a:solidFill>
              <a:effectLst/>
              <a:latin typeface="Arial" panose="020B0604020202020204" pitchFamily="34" charset="0"/>
              <a:ea typeface="Arial" panose="020B0604020202020204" pitchFamily="34" charset="0"/>
            </a:endParaRPr>
          </a:p>
          <a:p>
            <a:pPr marL="448310" algn="just">
              <a:spcAft>
                <a:spcPts val="0"/>
              </a:spcAft>
            </a:pPr>
            <a:r>
              <a:rPr lang="en-US" sz="1200" b="1" dirty="0">
                <a:solidFill>
                  <a:schemeClr val="bg1">
                    <a:lumMod val="50000"/>
                  </a:schemeClr>
                </a:solidFill>
                <a:effectLst/>
                <a:latin typeface="Arial" panose="020B0604020202020204" pitchFamily="34" charset="0"/>
                <a:ea typeface="Arial" panose="020B0604020202020204" pitchFamily="34" charset="0"/>
              </a:rPr>
              <a:t> </a:t>
            </a:r>
            <a:endParaRPr lang="en-GB" sz="1200" b="1" dirty="0">
              <a:solidFill>
                <a:schemeClr val="bg1">
                  <a:lumMod val="50000"/>
                </a:schemeClr>
              </a:solidFill>
              <a:effectLst/>
              <a:latin typeface="Arial" panose="020B0604020202020204" pitchFamily="34" charset="0"/>
              <a:ea typeface="Arial" panose="020B0604020202020204" pitchFamily="34" charset="0"/>
            </a:endParaRPr>
          </a:p>
          <a:p>
            <a:pPr lvl="0">
              <a:spcAft>
                <a:spcPts val="0"/>
              </a:spcAft>
              <a:tabLst>
                <a:tab pos="448310" algn="l"/>
                <a:tab pos="448945" algn="l"/>
              </a:tabLst>
            </a:pPr>
            <a:r>
              <a:rPr lang="en-US" sz="1200" b="1" kern="0" dirty="0">
                <a:solidFill>
                  <a:schemeClr val="bg1">
                    <a:lumMod val="50000"/>
                  </a:schemeClr>
                </a:solidFill>
                <a:effectLst/>
                <a:latin typeface="Arial" panose="020B0604020202020204" pitchFamily="34" charset="0"/>
                <a:ea typeface="Arial" panose="020B0604020202020204" pitchFamily="34" charset="0"/>
              </a:rPr>
              <a:t>	</a:t>
            </a:r>
            <a:r>
              <a:rPr lang="en-US" sz="1200" b="1" kern="0" dirty="0" err="1">
                <a:solidFill>
                  <a:schemeClr val="bg1">
                    <a:lumMod val="50000"/>
                  </a:schemeClr>
                </a:solidFill>
                <a:effectLst/>
                <a:latin typeface="Arial" panose="020B0604020202020204" pitchFamily="34" charset="0"/>
                <a:ea typeface="Arial" panose="020B0604020202020204" pitchFamily="34" charset="0"/>
              </a:rPr>
              <a:t>familiarise</a:t>
            </a:r>
            <a:r>
              <a:rPr lang="en-US" sz="1200" b="1" kern="0" dirty="0">
                <a:solidFill>
                  <a:schemeClr val="bg1">
                    <a:lumMod val="50000"/>
                  </a:schemeClr>
                </a:solidFill>
                <a:effectLst/>
                <a:latin typeface="Arial" panose="020B0604020202020204" pitchFamily="34" charset="0"/>
                <a:ea typeface="Arial" panose="020B0604020202020204" pitchFamily="34" charset="0"/>
              </a:rPr>
              <a:t> the client with all local key contacts including, health and social care and community 	network groups.</a:t>
            </a:r>
            <a:endParaRPr lang="en-GB" sz="1200" b="1" kern="0" dirty="0">
              <a:solidFill>
                <a:schemeClr val="bg1">
                  <a:lumMod val="50000"/>
                </a:schemeClr>
              </a:solidFill>
              <a:effectLst/>
              <a:latin typeface="Arial" panose="020B0604020202020204" pitchFamily="34" charset="0"/>
              <a:ea typeface="Arial" panose="020B0604020202020204" pitchFamily="34" charset="0"/>
            </a:endParaRPr>
          </a:p>
          <a:p>
            <a:pPr marL="448310" algn="just">
              <a:spcAft>
                <a:spcPts val="0"/>
              </a:spcAft>
            </a:pPr>
            <a:r>
              <a:rPr lang="en-US" sz="1200" b="1" dirty="0">
                <a:solidFill>
                  <a:schemeClr val="bg1">
                    <a:lumMod val="50000"/>
                  </a:schemeClr>
                </a:solidFill>
                <a:effectLst/>
                <a:latin typeface="Arial" panose="020B0604020202020204" pitchFamily="34" charset="0"/>
                <a:ea typeface="Arial" panose="020B0604020202020204" pitchFamily="34" charset="0"/>
              </a:rPr>
              <a:t> </a:t>
            </a:r>
            <a:endParaRPr lang="en-GB" sz="1200" b="1" dirty="0">
              <a:solidFill>
                <a:schemeClr val="bg1">
                  <a:lumMod val="50000"/>
                </a:schemeClr>
              </a:solidFill>
              <a:effectLst/>
              <a:latin typeface="Arial" panose="020B0604020202020204" pitchFamily="34" charset="0"/>
              <a:ea typeface="Arial" panose="020B0604020202020204" pitchFamily="34" charset="0"/>
            </a:endParaRPr>
          </a:p>
          <a:p>
            <a:pPr lvl="0">
              <a:spcAft>
                <a:spcPts val="0"/>
              </a:spcAft>
              <a:tabLst>
                <a:tab pos="448310" algn="l"/>
                <a:tab pos="448945" algn="l"/>
              </a:tabLst>
            </a:pPr>
            <a:r>
              <a:rPr lang="en-US" sz="1200" b="1" dirty="0">
                <a:solidFill>
                  <a:schemeClr val="bg1">
                    <a:lumMod val="50000"/>
                  </a:schemeClr>
                </a:solidFill>
                <a:latin typeface="Arial" panose="020B0604020202020204" pitchFamily="34" charset="0"/>
                <a:ea typeface="Arial" panose="020B0604020202020204" pitchFamily="34" charset="0"/>
              </a:rPr>
              <a:t>	w</a:t>
            </a:r>
            <a:r>
              <a:rPr lang="en-US" sz="1200" b="1" kern="0" dirty="0">
                <a:solidFill>
                  <a:schemeClr val="bg1">
                    <a:lumMod val="50000"/>
                  </a:schemeClr>
                </a:solidFill>
                <a:effectLst/>
                <a:latin typeface="Arial" panose="020B0604020202020204" pitchFamily="34" charset="0"/>
                <a:ea typeface="Arial" panose="020B0604020202020204" pitchFamily="34" charset="0"/>
              </a:rPr>
              <a:t>here a client is subject to an </a:t>
            </a:r>
            <a:r>
              <a:rPr lang="en-US" sz="1200" b="1" kern="0" dirty="0" err="1">
                <a:solidFill>
                  <a:schemeClr val="bg1">
                    <a:lumMod val="50000"/>
                  </a:schemeClr>
                </a:solidFill>
                <a:effectLst/>
                <a:latin typeface="Arial" panose="020B0604020202020204" pitchFamily="34" charset="0"/>
                <a:ea typeface="Arial" panose="020B0604020202020204" pitchFamily="34" charset="0"/>
              </a:rPr>
              <a:t>appointeeship</a:t>
            </a:r>
            <a:r>
              <a:rPr lang="en-US" sz="1200" b="1" kern="0" dirty="0">
                <a:solidFill>
                  <a:schemeClr val="bg1">
                    <a:lumMod val="50000"/>
                  </a:schemeClr>
                </a:solidFill>
                <a:effectLst/>
                <a:latin typeface="Arial" panose="020B0604020202020204" pitchFamily="34" charset="0"/>
                <a:ea typeface="Arial" panose="020B0604020202020204" pitchFamily="34" charset="0"/>
              </a:rPr>
              <a:t>, </a:t>
            </a:r>
            <a:r>
              <a:rPr lang="en-US" sz="1200" b="1" dirty="0">
                <a:solidFill>
                  <a:schemeClr val="bg1">
                    <a:lumMod val="50000"/>
                  </a:schemeClr>
                </a:solidFill>
                <a:latin typeface="Arial" panose="020B0604020202020204" pitchFamily="34" charset="0"/>
                <a:ea typeface="Arial" panose="020B0604020202020204" pitchFamily="34" charset="0"/>
              </a:rPr>
              <a:t>ensure</a:t>
            </a:r>
            <a:r>
              <a:rPr lang="en-US" sz="1200" b="1" kern="0" dirty="0">
                <a:solidFill>
                  <a:schemeClr val="bg1">
                    <a:lumMod val="50000"/>
                  </a:schemeClr>
                </a:solidFill>
                <a:effectLst/>
                <a:latin typeface="Arial" panose="020B0604020202020204" pitchFamily="34" charset="0"/>
                <a:ea typeface="Arial" panose="020B0604020202020204" pitchFamily="34" charset="0"/>
              </a:rPr>
              <a:t> a smooth transfer of arrangements, so that 	there is no loss of benefits during this</a:t>
            </a:r>
            <a:r>
              <a:rPr lang="en-US" sz="1200" b="1" kern="0" spc="-170" dirty="0">
                <a:solidFill>
                  <a:schemeClr val="bg1">
                    <a:lumMod val="50000"/>
                  </a:schemeClr>
                </a:solidFill>
                <a:effectLst/>
                <a:latin typeface="Arial" panose="020B0604020202020204" pitchFamily="34" charset="0"/>
                <a:ea typeface="Arial" panose="020B0604020202020204" pitchFamily="34" charset="0"/>
              </a:rPr>
              <a:t> </a:t>
            </a:r>
            <a:r>
              <a:rPr lang="en-US" sz="1200" b="1" kern="0" dirty="0">
                <a:solidFill>
                  <a:schemeClr val="bg1">
                    <a:lumMod val="50000"/>
                  </a:schemeClr>
                </a:solidFill>
                <a:effectLst/>
                <a:latin typeface="Arial" panose="020B0604020202020204" pitchFamily="34" charset="0"/>
                <a:ea typeface="Arial" panose="020B0604020202020204" pitchFamily="34" charset="0"/>
              </a:rPr>
              <a:t>period.</a:t>
            </a:r>
            <a:endParaRPr lang="en-GB" sz="1200" b="1" kern="0" dirty="0">
              <a:solidFill>
                <a:schemeClr val="bg1">
                  <a:lumMod val="50000"/>
                </a:schemeClr>
              </a:solidFill>
              <a:effectLst/>
              <a:latin typeface="Arial" panose="020B0604020202020204" pitchFamily="34" charset="0"/>
              <a:ea typeface="Arial" panose="020B0604020202020204" pitchFamily="34" charset="0"/>
            </a:endParaRPr>
          </a:p>
          <a:p>
            <a:pPr marL="448310" algn="just">
              <a:spcAft>
                <a:spcPts val="0"/>
              </a:spcAft>
            </a:pPr>
            <a:r>
              <a:rPr lang="en-US" sz="1200" b="1" dirty="0">
                <a:solidFill>
                  <a:schemeClr val="bg1">
                    <a:lumMod val="50000"/>
                  </a:schemeClr>
                </a:solidFill>
                <a:effectLst/>
                <a:latin typeface="Arial" panose="020B0604020202020204" pitchFamily="34" charset="0"/>
                <a:ea typeface="Arial" panose="020B0604020202020204" pitchFamily="34" charset="0"/>
              </a:rPr>
              <a:t> </a:t>
            </a:r>
            <a:endParaRPr lang="en-GB" sz="1200" b="1" dirty="0">
              <a:solidFill>
                <a:schemeClr val="bg1">
                  <a:lumMod val="50000"/>
                </a:schemeClr>
              </a:solidFill>
              <a:effectLst/>
              <a:latin typeface="Arial" panose="020B0604020202020204" pitchFamily="34" charset="0"/>
              <a:ea typeface="Arial" panose="020B0604020202020204" pitchFamily="34" charset="0"/>
            </a:endParaRPr>
          </a:p>
          <a:p>
            <a:pPr lvl="0">
              <a:spcAft>
                <a:spcPts val="0"/>
              </a:spcAft>
              <a:tabLst>
                <a:tab pos="448310" algn="l"/>
                <a:tab pos="448945" algn="l"/>
              </a:tabLst>
            </a:pPr>
            <a:r>
              <a:rPr lang="en-US" sz="1200" b="1" dirty="0">
                <a:solidFill>
                  <a:schemeClr val="bg1">
                    <a:lumMod val="50000"/>
                  </a:schemeClr>
                </a:solidFill>
                <a:latin typeface="Arial" panose="020B0604020202020204" pitchFamily="34" charset="0"/>
                <a:ea typeface="Arial" panose="020B0604020202020204" pitchFamily="34" charset="0"/>
              </a:rPr>
              <a:t>	s</a:t>
            </a:r>
            <a:r>
              <a:rPr lang="en-US" sz="1200" b="1" kern="0" dirty="0">
                <a:solidFill>
                  <a:schemeClr val="bg1">
                    <a:lumMod val="50000"/>
                  </a:schemeClr>
                </a:solidFill>
                <a:effectLst/>
                <a:latin typeface="Arial" panose="020B0604020202020204" pitchFamily="34" charset="0"/>
                <a:ea typeface="Arial" panose="020B0604020202020204" pitchFamily="34" charset="0"/>
              </a:rPr>
              <a:t>hould some post move-on support be required, liaise with the individual’s care manager if 	applicable to secure funding for</a:t>
            </a:r>
            <a:r>
              <a:rPr lang="en-US" sz="1200" b="1" kern="0" spc="-40" dirty="0">
                <a:solidFill>
                  <a:schemeClr val="bg1">
                    <a:lumMod val="50000"/>
                  </a:schemeClr>
                </a:solidFill>
                <a:effectLst/>
                <a:latin typeface="Arial" panose="020B0604020202020204" pitchFamily="34" charset="0"/>
                <a:ea typeface="Arial" panose="020B0604020202020204" pitchFamily="34" charset="0"/>
              </a:rPr>
              <a:t> </a:t>
            </a:r>
            <a:r>
              <a:rPr lang="en-US" sz="1200" b="1" kern="0" dirty="0">
                <a:solidFill>
                  <a:schemeClr val="bg1">
                    <a:lumMod val="50000"/>
                  </a:schemeClr>
                </a:solidFill>
                <a:effectLst/>
                <a:latin typeface="Arial" panose="020B0604020202020204" pitchFamily="34" charset="0"/>
                <a:ea typeface="Arial" panose="020B0604020202020204" pitchFamily="34" charset="0"/>
              </a:rPr>
              <a:t>this as part of the transition plan.</a:t>
            </a:r>
          </a:p>
          <a:p>
            <a:pPr marL="342900" lvl="0" indent="-342900">
              <a:spcAft>
                <a:spcPts val="0"/>
              </a:spcAft>
              <a:buFont typeface="Symbol" panose="05050102010706020507" pitchFamily="18" charset="2"/>
              <a:buChar char=""/>
              <a:tabLst>
                <a:tab pos="448310" algn="l"/>
                <a:tab pos="448945" algn="l"/>
              </a:tabLst>
            </a:pPr>
            <a:endParaRPr lang="en-US" sz="1200" b="1" dirty="0">
              <a:solidFill>
                <a:schemeClr val="bg1">
                  <a:lumMod val="50000"/>
                </a:schemeClr>
              </a:solidFill>
              <a:latin typeface="Arial" panose="020B0604020202020204" pitchFamily="34" charset="0"/>
              <a:ea typeface="Arial" panose="020B0604020202020204" pitchFamily="34" charset="0"/>
            </a:endParaRPr>
          </a:p>
          <a:p>
            <a:pPr lvl="0">
              <a:spcAft>
                <a:spcPts val="0"/>
              </a:spcAft>
              <a:tabLst>
                <a:tab pos="448310" algn="l"/>
                <a:tab pos="448945" algn="l"/>
              </a:tabLst>
            </a:pPr>
            <a:r>
              <a:rPr lang="en-US" sz="1200" b="1" kern="0" dirty="0">
                <a:solidFill>
                  <a:schemeClr val="bg1">
                    <a:lumMod val="50000"/>
                  </a:schemeClr>
                </a:solidFill>
                <a:effectLst/>
                <a:latin typeface="Arial" panose="020B0604020202020204" pitchFamily="34" charset="0"/>
                <a:ea typeface="Arial" panose="020B0604020202020204" pitchFamily="34" charset="0"/>
              </a:rPr>
              <a:t>For Further information see our Moving On Plan Policy (MOPP)</a:t>
            </a:r>
            <a:endParaRPr lang="en-GB" sz="1200" b="1" kern="0" dirty="0">
              <a:solidFill>
                <a:schemeClr val="bg1">
                  <a:lumMod val="50000"/>
                </a:schemeClr>
              </a:solidFill>
              <a:effectLst/>
              <a:latin typeface="Arial" panose="020B0604020202020204" pitchFamily="34" charset="0"/>
              <a:ea typeface="Arial" panose="020B0604020202020204" pitchFamily="34" charset="0"/>
            </a:endParaRPr>
          </a:p>
          <a:p>
            <a:endParaRPr lang="en-GB" dirty="0"/>
          </a:p>
          <a:p>
            <a:endParaRPr lang="en-GB" dirty="0"/>
          </a:p>
        </p:txBody>
      </p:sp>
      <p:sp>
        <p:nvSpPr>
          <p:cNvPr id="4" name="object 7">
            <a:extLst>
              <a:ext uri="{FF2B5EF4-FFF2-40B4-BE49-F238E27FC236}">
                <a16:creationId xmlns:a16="http://schemas.microsoft.com/office/drawing/2014/main" id="{F8F41DAE-2A3D-44EA-AEBA-6726C0B1CD49}"/>
              </a:ext>
            </a:extLst>
          </p:cNvPr>
          <p:cNvSpPr/>
          <p:nvPr/>
        </p:nvSpPr>
        <p:spPr>
          <a:xfrm>
            <a:off x="538768" y="1143000"/>
            <a:ext cx="152400" cy="15240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7">
            <a:extLst>
              <a:ext uri="{FF2B5EF4-FFF2-40B4-BE49-F238E27FC236}">
                <a16:creationId xmlns:a16="http://schemas.microsoft.com/office/drawing/2014/main" id="{D20BB432-9F38-451C-A7B9-658357C1D91E}"/>
              </a:ext>
            </a:extLst>
          </p:cNvPr>
          <p:cNvSpPr/>
          <p:nvPr/>
        </p:nvSpPr>
        <p:spPr>
          <a:xfrm>
            <a:off x="533401" y="2464686"/>
            <a:ext cx="152400" cy="15240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7">
            <a:extLst>
              <a:ext uri="{FF2B5EF4-FFF2-40B4-BE49-F238E27FC236}">
                <a16:creationId xmlns:a16="http://schemas.microsoft.com/office/drawing/2014/main" id="{B85EBEFE-8E3F-4686-AF9F-CF91E8F596B6}"/>
              </a:ext>
            </a:extLst>
          </p:cNvPr>
          <p:cNvSpPr/>
          <p:nvPr/>
        </p:nvSpPr>
        <p:spPr>
          <a:xfrm>
            <a:off x="538768" y="1742055"/>
            <a:ext cx="152400" cy="15240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object 7">
            <a:extLst>
              <a:ext uri="{FF2B5EF4-FFF2-40B4-BE49-F238E27FC236}">
                <a16:creationId xmlns:a16="http://schemas.microsoft.com/office/drawing/2014/main" id="{721CD379-6FA2-4801-8957-35E2B54BA8D7}"/>
              </a:ext>
            </a:extLst>
          </p:cNvPr>
          <p:cNvSpPr/>
          <p:nvPr/>
        </p:nvSpPr>
        <p:spPr>
          <a:xfrm>
            <a:off x="550163" y="2993266"/>
            <a:ext cx="152400" cy="15240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7">
            <a:extLst>
              <a:ext uri="{FF2B5EF4-FFF2-40B4-BE49-F238E27FC236}">
                <a16:creationId xmlns:a16="http://schemas.microsoft.com/office/drawing/2014/main" id="{CD0F0EEC-0B68-4019-A0BE-CCC965D00816}"/>
              </a:ext>
            </a:extLst>
          </p:cNvPr>
          <p:cNvSpPr/>
          <p:nvPr/>
        </p:nvSpPr>
        <p:spPr>
          <a:xfrm>
            <a:off x="549091" y="3559935"/>
            <a:ext cx="152400" cy="15240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7">
            <a:extLst>
              <a:ext uri="{FF2B5EF4-FFF2-40B4-BE49-F238E27FC236}">
                <a16:creationId xmlns:a16="http://schemas.microsoft.com/office/drawing/2014/main" id="{A52547B2-4120-4904-9D88-02F844BA040F}"/>
              </a:ext>
            </a:extLst>
          </p:cNvPr>
          <p:cNvSpPr/>
          <p:nvPr/>
        </p:nvSpPr>
        <p:spPr>
          <a:xfrm>
            <a:off x="549091" y="4104419"/>
            <a:ext cx="152400" cy="15240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7">
            <a:extLst>
              <a:ext uri="{FF2B5EF4-FFF2-40B4-BE49-F238E27FC236}">
                <a16:creationId xmlns:a16="http://schemas.microsoft.com/office/drawing/2014/main" id="{54BE1D70-FAEE-44B6-95A9-8D6AAB8228F6}"/>
              </a:ext>
            </a:extLst>
          </p:cNvPr>
          <p:cNvSpPr/>
          <p:nvPr/>
        </p:nvSpPr>
        <p:spPr>
          <a:xfrm>
            <a:off x="533401" y="5215572"/>
            <a:ext cx="152400" cy="15240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7">
            <a:extLst>
              <a:ext uri="{FF2B5EF4-FFF2-40B4-BE49-F238E27FC236}">
                <a16:creationId xmlns:a16="http://schemas.microsoft.com/office/drawing/2014/main" id="{6D0D15C4-C981-4852-B5AD-7F7BB5A475C5}"/>
              </a:ext>
            </a:extLst>
          </p:cNvPr>
          <p:cNvSpPr/>
          <p:nvPr/>
        </p:nvSpPr>
        <p:spPr>
          <a:xfrm>
            <a:off x="533401" y="4648903"/>
            <a:ext cx="152400" cy="152400"/>
          </a:xfrm>
          <a:prstGeom prst="rect">
            <a:avLst/>
          </a:prstGeom>
          <a:blipFill>
            <a:blip r:embed="rId2"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12" name="Picture 11" descr="input-onlinepngtools.png">
            <a:extLst>
              <a:ext uri="{FF2B5EF4-FFF2-40B4-BE49-F238E27FC236}">
                <a16:creationId xmlns:a16="http://schemas.microsoft.com/office/drawing/2014/main" id="{3135753C-DEF6-4769-8843-5A058AF50A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6150" y="60671"/>
            <a:ext cx="2338045" cy="1186556"/>
          </a:xfrm>
          <a:prstGeom prst="rect">
            <a:avLst/>
          </a:prstGeom>
        </p:spPr>
      </p:pic>
    </p:spTree>
    <p:extLst>
      <p:ext uri="{BB962C8B-B14F-4D97-AF65-F5344CB8AC3E}">
        <p14:creationId xmlns:p14="http://schemas.microsoft.com/office/powerpoint/2010/main" val="1503985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21FC3A-6E41-40C3-9865-035CF932339E}"/>
              </a:ext>
            </a:extLst>
          </p:cNvPr>
          <p:cNvSpPr/>
          <p:nvPr/>
        </p:nvSpPr>
        <p:spPr>
          <a:xfrm>
            <a:off x="862012" y="-104775"/>
            <a:ext cx="7419975" cy="4964042"/>
          </a:xfrm>
          <a:prstGeom prst="rect">
            <a:avLst/>
          </a:prstGeom>
        </p:spPr>
        <p:txBody>
          <a:bodyPr vert="horz" lIns="91440" tIns="45720" rIns="91440" bIns="45720" rtlCol="0" anchor="ctr">
            <a:normAutofit fontScale="85000" lnSpcReduction="20000"/>
          </a:bodyPr>
          <a:lstStyle/>
          <a:p>
            <a:pPr defTabSz="914400">
              <a:lnSpc>
                <a:spcPct val="90000"/>
              </a:lnSpc>
              <a:spcBef>
                <a:spcPts val="1200"/>
              </a:spcBef>
              <a:spcAft>
                <a:spcPts val="1200"/>
              </a:spcAft>
            </a:pPr>
            <a:endParaRPr lang="en-US" sz="3200" b="1" dirty="0">
              <a:ln w="1905"/>
              <a:solidFill>
                <a:srgbClr val="F3960D"/>
              </a:solidFill>
              <a:effectLst>
                <a:innerShdw blurRad="69850" dist="43180" dir="5400000">
                  <a:srgbClr val="000000">
                    <a:alpha val="65000"/>
                  </a:srgbClr>
                </a:innerShdw>
              </a:effectLst>
            </a:endParaRPr>
          </a:p>
          <a:p>
            <a:pPr defTabSz="914400">
              <a:lnSpc>
                <a:spcPct val="90000"/>
              </a:lnSpc>
              <a:spcBef>
                <a:spcPts val="1200"/>
              </a:spcBef>
              <a:spcAft>
                <a:spcPts val="1200"/>
              </a:spcAft>
            </a:pPr>
            <a:r>
              <a:rPr lang="en-US" sz="3200" b="1" dirty="0">
                <a:ln w="1905"/>
                <a:solidFill>
                  <a:srgbClr val="F3960D"/>
                </a:solidFill>
                <a:effectLst>
                  <a:innerShdw blurRad="69850" dist="43180" dir="5400000">
                    <a:srgbClr val="000000">
                      <a:alpha val="65000"/>
                    </a:srgbClr>
                  </a:innerShdw>
                </a:effectLst>
              </a:rPr>
              <a:t>OUR PLEDGE TO THE COMMUNITY</a:t>
            </a:r>
          </a:p>
          <a:p>
            <a:pPr defTabSz="914400">
              <a:lnSpc>
                <a:spcPct val="90000"/>
              </a:lnSpc>
              <a:spcBef>
                <a:spcPts val="1200"/>
              </a:spcBef>
              <a:spcAft>
                <a:spcPts val="1200"/>
              </a:spcAft>
            </a:pPr>
            <a:endParaRPr lang="en-US" sz="3200" b="1" dirty="0">
              <a:ln w="1905"/>
              <a:solidFill>
                <a:srgbClr val="F3960D"/>
              </a:solidFill>
              <a:effectLst>
                <a:innerShdw blurRad="69850" dist="43180" dir="5400000">
                  <a:srgbClr val="000000">
                    <a:alpha val="65000"/>
                  </a:srgbClr>
                </a:innerShdw>
              </a:effectLst>
            </a:endParaRPr>
          </a:p>
          <a:p>
            <a:pPr marL="285750" indent="-228600" defTabSz="914400">
              <a:lnSpc>
                <a:spcPct val="90000"/>
              </a:lnSpc>
              <a:spcBef>
                <a:spcPts val="1200"/>
              </a:spcBef>
              <a:spcAft>
                <a:spcPts val="1200"/>
              </a:spcAft>
              <a:buFont typeface="Arial" panose="020B0604020202020204" pitchFamily="34" charset="0"/>
              <a:buChar char="•"/>
            </a:pPr>
            <a:r>
              <a:rPr lang="en-US" altLang="en-US" sz="1400" dirty="0">
                <a:solidFill>
                  <a:srgbClr val="5F5F5F"/>
                </a:solidFill>
              </a:rPr>
              <a:t>It is essential that Ready4Home is a valued part of the local community. To reach this goal our local community stakeholders' involvement helps shape the conditions that we put in place for our client license agreements.</a:t>
            </a:r>
          </a:p>
          <a:p>
            <a:pPr marL="285750" indent="-228600" defTabSz="914400">
              <a:lnSpc>
                <a:spcPct val="90000"/>
              </a:lnSpc>
              <a:spcBef>
                <a:spcPts val="1200"/>
              </a:spcBef>
              <a:spcAft>
                <a:spcPts val="1200"/>
              </a:spcAft>
              <a:buFont typeface="Arial" panose="020B0604020202020204" pitchFamily="34" charset="0"/>
              <a:buChar char="•"/>
            </a:pPr>
            <a:r>
              <a:rPr lang="en-US" altLang="en-US" sz="1400" dirty="0">
                <a:solidFill>
                  <a:srgbClr val="5F5F5F"/>
                </a:solidFill>
              </a:rPr>
              <a:t>One of our key objectives is to include our clients in a number of community improvement activities, charitable associations and local community annual events.</a:t>
            </a:r>
          </a:p>
          <a:p>
            <a:pPr marL="285750" indent="-228600" defTabSz="914400">
              <a:lnSpc>
                <a:spcPct val="90000"/>
              </a:lnSpc>
              <a:spcBef>
                <a:spcPts val="1200"/>
              </a:spcBef>
              <a:spcAft>
                <a:spcPts val="1200"/>
              </a:spcAft>
              <a:buFont typeface="Arial" panose="020B0604020202020204" pitchFamily="34" charset="0"/>
              <a:buChar char="•"/>
            </a:pPr>
            <a:r>
              <a:rPr lang="en-US" altLang="en-US" sz="1400" dirty="0">
                <a:solidFill>
                  <a:srgbClr val="5F5F5F"/>
                </a:solidFill>
              </a:rPr>
              <a:t>We aim to be proactive in building community confidence in Ready4Home and our clients where necessary, reassuring and educating community partners and residents about what we are trying to achieve as an </a:t>
            </a:r>
            <a:r>
              <a:rPr lang="en-US" altLang="en-US" sz="1400" dirty="0" err="1">
                <a:solidFill>
                  <a:srgbClr val="5F5F5F"/>
                </a:solidFill>
              </a:rPr>
              <a:t>organisation</a:t>
            </a:r>
            <a:r>
              <a:rPr lang="en-US" altLang="en-US" sz="1400" dirty="0">
                <a:solidFill>
                  <a:srgbClr val="5F5F5F"/>
                </a:solidFill>
              </a:rPr>
              <a:t>.</a:t>
            </a:r>
          </a:p>
          <a:p>
            <a:pPr marL="285750" indent="-228600" defTabSz="914400">
              <a:lnSpc>
                <a:spcPct val="90000"/>
              </a:lnSpc>
              <a:spcBef>
                <a:spcPts val="1200"/>
              </a:spcBef>
              <a:spcAft>
                <a:spcPts val="1200"/>
              </a:spcAft>
              <a:buFont typeface="Arial" panose="020B0604020202020204" pitchFamily="34" charset="0"/>
              <a:buChar char="•"/>
            </a:pPr>
            <a:r>
              <a:rPr lang="en-US" altLang="en-US" sz="1400" dirty="0">
                <a:solidFill>
                  <a:srgbClr val="5F5F5F"/>
                </a:solidFill>
              </a:rPr>
              <a:t>We listen to our </a:t>
            </a:r>
            <a:r>
              <a:rPr lang="en-US" altLang="en-US" sz="1400" dirty="0" err="1">
                <a:solidFill>
                  <a:srgbClr val="5F5F5F"/>
                </a:solidFill>
              </a:rPr>
              <a:t>neighbours</a:t>
            </a:r>
            <a:r>
              <a:rPr lang="en-US" altLang="en-US" sz="1400" dirty="0">
                <a:solidFill>
                  <a:srgbClr val="5F5F5F"/>
                </a:solidFill>
              </a:rPr>
              <a:t> who can email our dedicated email address and we promise a speedy response.  </a:t>
            </a:r>
            <a:r>
              <a:rPr lang="en-US" altLang="en-US" sz="1400" dirty="0">
                <a:solidFill>
                  <a:srgbClr val="5F5F5F"/>
                </a:solidFill>
                <a:hlinkClick r:id="rId2"/>
              </a:rPr>
              <a:t>neighbours@ready4home.co.uk</a:t>
            </a:r>
            <a:r>
              <a:rPr lang="en-US" altLang="en-US" sz="1400" dirty="0">
                <a:solidFill>
                  <a:srgbClr val="5F5F5F"/>
                </a:solidFill>
              </a:rPr>
              <a:t>. You can also report negative/positive feedback on our website www.ready4home.co.uk</a:t>
            </a:r>
          </a:p>
          <a:p>
            <a:pPr marL="285750" indent="-228600" defTabSz="914400">
              <a:lnSpc>
                <a:spcPct val="90000"/>
              </a:lnSpc>
              <a:spcBef>
                <a:spcPts val="1200"/>
              </a:spcBef>
              <a:spcAft>
                <a:spcPts val="1200"/>
              </a:spcAft>
              <a:buFont typeface="Arial" panose="020B0604020202020204" pitchFamily="34" charset="0"/>
              <a:buChar char="•"/>
            </a:pPr>
            <a:r>
              <a:rPr lang="en-US" altLang="en-US" sz="1400" dirty="0">
                <a:solidFill>
                  <a:srgbClr val="5F5F5F"/>
                </a:solidFill>
              </a:rPr>
              <a:t>We react and respond in a timely manner to any adverse behaviour of our clients, which are perceived as problematic to the community</a:t>
            </a:r>
            <a:r>
              <a:rPr lang="en-US" altLang="en-US" sz="1400" dirty="0"/>
              <a:t>.</a:t>
            </a:r>
          </a:p>
        </p:txBody>
      </p:sp>
      <p:pic>
        <p:nvPicPr>
          <p:cNvPr id="3" name="Picture 2" descr="input-onlinepngtools.png">
            <a:extLst>
              <a:ext uri="{FF2B5EF4-FFF2-40B4-BE49-F238E27FC236}">
                <a16:creationId xmlns:a16="http://schemas.microsoft.com/office/drawing/2014/main" id="{A9B7649D-26C8-441C-A85A-D11E6D4743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3056" y="427290"/>
            <a:ext cx="1462672" cy="742306"/>
          </a:xfrm>
          <a:prstGeom prst="rect">
            <a:avLst/>
          </a:prstGeom>
        </p:spPr>
      </p:pic>
    </p:spTree>
    <p:extLst>
      <p:ext uri="{BB962C8B-B14F-4D97-AF65-F5344CB8AC3E}">
        <p14:creationId xmlns:p14="http://schemas.microsoft.com/office/powerpoint/2010/main" val="949383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8D90FE-9E18-4330-AC7E-0277F6FAB6D2}"/>
              </a:ext>
            </a:extLst>
          </p:cNvPr>
          <p:cNvSpPr>
            <a:spLocks noGrp="1"/>
          </p:cNvSpPr>
          <p:nvPr>
            <p:ph type="body" idx="1"/>
          </p:nvPr>
        </p:nvSpPr>
        <p:spPr>
          <a:xfrm>
            <a:off x="259824" y="242225"/>
            <a:ext cx="8624351" cy="5408854"/>
          </a:xfrm>
        </p:spPr>
        <p:txBody>
          <a:bodyPr>
            <a:normAutofit lnSpcReduction="10000"/>
          </a:bodyPr>
          <a:lstStyle/>
          <a:p>
            <a:pPr marL="0" indent="0" algn="ctr">
              <a:buNone/>
            </a:pPr>
            <a:r>
              <a:rPr lang="en-GB" altLang="en-US" sz="2000" b="1" dirty="0">
                <a:ln w="1905"/>
                <a:solidFill>
                  <a:srgbClr val="F3960D"/>
                </a:solidFill>
                <a:effectLst>
                  <a:innerShdw blurRad="69850" dist="43180" dir="5400000">
                    <a:srgbClr val="000000">
                      <a:alpha val="65000"/>
                    </a:srgbClr>
                  </a:innerShdw>
                </a:effectLst>
              </a:rPr>
              <a:t>Extending the range of services, we provide through effective partnerships </a:t>
            </a:r>
          </a:p>
          <a:p>
            <a:pPr marL="0" indent="0">
              <a:lnSpc>
                <a:spcPct val="100000"/>
              </a:lnSpc>
              <a:spcBef>
                <a:spcPts val="1200"/>
              </a:spcBef>
              <a:spcAft>
                <a:spcPts val="1200"/>
              </a:spcAft>
              <a:buNone/>
            </a:pPr>
            <a:r>
              <a:rPr lang="en-US" altLang="en-US" sz="1600" dirty="0">
                <a:solidFill>
                  <a:srgbClr val="5F5F5F"/>
                </a:solidFill>
              </a:rPr>
              <a:t>Ready</a:t>
            </a:r>
            <a:r>
              <a:rPr lang="en-US" altLang="en-US" sz="1600" b="1" dirty="0">
                <a:solidFill>
                  <a:srgbClr val="F38316"/>
                </a:solidFill>
              </a:rPr>
              <a:t>4</a:t>
            </a:r>
            <a:r>
              <a:rPr lang="en-US" altLang="en-US" sz="1600" dirty="0">
                <a:solidFill>
                  <a:srgbClr val="5F5F5F"/>
                </a:solidFill>
              </a:rPr>
              <a:t>Home has already established strong collaborations with long established charities </a:t>
            </a:r>
            <a:r>
              <a:rPr lang="en-US" altLang="ja-JP" sz="1600" dirty="0">
                <a:solidFill>
                  <a:srgbClr val="5F5F5F"/>
                </a:solidFill>
              </a:rPr>
              <a:t>and many more Not For Profit </a:t>
            </a:r>
            <a:r>
              <a:rPr lang="en-US" altLang="ja-JP" sz="1600" dirty="0" err="1">
                <a:solidFill>
                  <a:srgbClr val="5F5F5F"/>
                </a:solidFill>
              </a:rPr>
              <a:t>organisations</a:t>
            </a:r>
            <a:r>
              <a:rPr lang="en-US" altLang="ja-JP" sz="1600" dirty="0">
                <a:solidFill>
                  <a:srgbClr val="5F5F5F"/>
                </a:solidFill>
              </a:rPr>
              <a:t>, </a:t>
            </a:r>
            <a:r>
              <a:rPr lang="en-US" altLang="en-US" sz="1600" dirty="0">
                <a:solidFill>
                  <a:srgbClr val="5F5F5F"/>
                </a:solidFill>
              </a:rPr>
              <a:t>such as St George</a:t>
            </a:r>
            <a:r>
              <a:rPr lang="ja-JP" altLang="en-US" sz="1600" dirty="0">
                <a:solidFill>
                  <a:srgbClr val="5F5F5F"/>
                </a:solidFill>
              </a:rPr>
              <a:t>’</a:t>
            </a:r>
            <a:r>
              <a:rPr lang="en-US" altLang="ja-JP" sz="1600" dirty="0">
                <a:solidFill>
                  <a:srgbClr val="5F5F5F"/>
                </a:solidFill>
              </a:rPr>
              <a:t>s Crypt, Early Break, Loaves and Fishes, and On The Out. We seek to improve and expand on creating working relationships that will be beneficial and will extend the services we can deliver. </a:t>
            </a:r>
          </a:p>
          <a:p>
            <a:pPr marL="0" indent="0">
              <a:lnSpc>
                <a:spcPct val="100000"/>
              </a:lnSpc>
              <a:spcBef>
                <a:spcPts val="1200"/>
              </a:spcBef>
              <a:spcAft>
                <a:spcPts val="1200"/>
              </a:spcAft>
              <a:buNone/>
            </a:pPr>
            <a:r>
              <a:rPr lang="en-US" altLang="ja-JP" sz="1800" b="1" dirty="0">
                <a:solidFill>
                  <a:srgbClr val="F38316"/>
                </a:solidFill>
              </a:rPr>
              <a:t>We will:</a:t>
            </a:r>
            <a:endParaRPr lang="en-US" altLang="en-US" sz="1800" b="1" dirty="0">
              <a:solidFill>
                <a:srgbClr val="F38316"/>
              </a:solidFill>
            </a:endParaRPr>
          </a:p>
          <a:p>
            <a:pPr>
              <a:lnSpc>
                <a:spcPct val="100000"/>
              </a:lnSpc>
              <a:spcBef>
                <a:spcPts val="1200"/>
              </a:spcBef>
              <a:spcAft>
                <a:spcPts val="1200"/>
              </a:spcAft>
              <a:buBlip>
                <a:blip r:embed="rId2"/>
              </a:buBlip>
            </a:pPr>
            <a:r>
              <a:rPr lang="en-US" altLang="en-US" sz="1600" dirty="0">
                <a:solidFill>
                  <a:srgbClr val="5F5F5F"/>
                </a:solidFill>
              </a:rPr>
              <a:t>Foster new beneficial partnerships with agencies that provide services appropriate to the needs of our clients.</a:t>
            </a:r>
          </a:p>
          <a:p>
            <a:pPr>
              <a:lnSpc>
                <a:spcPct val="100000"/>
              </a:lnSpc>
              <a:spcBef>
                <a:spcPts val="1200"/>
              </a:spcBef>
              <a:spcAft>
                <a:spcPts val="1200"/>
              </a:spcAft>
              <a:buBlip>
                <a:blip r:embed="rId2"/>
              </a:buBlip>
            </a:pPr>
            <a:r>
              <a:rPr lang="en-US" altLang="en-US" sz="1600" dirty="0">
                <a:solidFill>
                  <a:srgbClr val="5F5F5F"/>
                </a:solidFill>
              </a:rPr>
              <a:t>Ready</a:t>
            </a:r>
            <a:r>
              <a:rPr lang="en-US" altLang="en-US" sz="1600" b="1" dirty="0">
                <a:solidFill>
                  <a:srgbClr val="F38316"/>
                </a:solidFill>
              </a:rPr>
              <a:t>4</a:t>
            </a:r>
            <a:r>
              <a:rPr lang="en-US" altLang="en-US" sz="1600" dirty="0">
                <a:solidFill>
                  <a:srgbClr val="5F5F5F"/>
                </a:solidFill>
              </a:rPr>
              <a:t>Home already initiates a collaborative approach to every Local Authority.  We add value to provisions already in working progress. E.g. The CAS-3 initiative (84 days temporary accommodation).  Moving homeless people from T/A into  Supported Accommodation is proving to be vital in the continuity needed for clients start their journey towards independence.</a:t>
            </a:r>
          </a:p>
          <a:p>
            <a:pPr>
              <a:lnSpc>
                <a:spcPct val="100000"/>
              </a:lnSpc>
              <a:spcBef>
                <a:spcPts val="1200"/>
              </a:spcBef>
              <a:spcAft>
                <a:spcPts val="1200"/>
              </a:spcAft>
              <a:buBlip>
                <a:blip r:embed="rId2"/>
              </a:buBlip>
            </a:pPr>
            <a:r>
              <a:rPr lang="en-US" altLang="en-US" sz="1600" dirty="0">
                <a:solidFill>
                  <a:srgbClr val="5F5F5F"/>
                </a:solidFill>
              </a:rPr>
              <a:t>Ensure local health providers support the physical/mental health and wellbeing of our clients</a:t>
            </a:r>
          </a:p>
          <a:p>
            <a:pPr>
              <a:lnSpc>
                <a:spcPct val="100000"/>
              </a:lnSpc>
              <a:spcBef>
                <a:spcPts val="1200"/>
              </a:spcBef>
              <a:spcAft>
                <a:spcPts val="1200"/>
              </a:spcAft>
              <a:buBlip>
                <a:blip r:embed="rId2"/>
              </a:buBlip>
            </a:pPr>
            <a:r>
              <a:rPr lang="en-US" altLang="en-US" sz="1600" dirty="0">
                <a:solidFill>
                  <a:srgbClr val="5F5F5F"/>
                </a:solidFill>
              </a:rPr>
              <a:t>Reduce the community burden from antisocial and offending behaviour by working closely with the Police and Probation Service.</a:t>
            </a:r>
          </a:p>
          <a:p>
            <a:pPr marL="0" indent="0">
              <a:buNone/>
            </a:pPr>
            <a:endParaRPr lang="en-GB" dirty="0"/>
          </a:p>
        </p:txBody>
      </p:sp>
    </p:spTree>
    <p:extLst>
      <p:ext uri="{BB962C8B-B14F-4D97-AF65-F5344CB8AC3E}">
        <p14:creationId xmlns:p14="http://schemas.microsoft.com/office/powerpoint/2010/main" val="155170257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DE3C848921EA4A87D86B0E50B6B3B1" ma:contentTypeVersion="16" ma:contentTypeDescription="Create a new document." ma:contentTypeScope="" ma:versionID="a2713ac498fc9f1fbd75fb6c49b3f637">
  <xsd:schema xmlns:xsd="http://www.w3.org/2001/XMLSchema" xmlns:xs="http://www.w3.org/2001/XMLSchema" xmlns:p="http://schemas.microsoft.com/office/2006/metadata/properties" xmlns:ns2="8c62374d-cdf4-410e-8bc9-3c6644b3e9cd" xmlns:ns3="8af8c310-c44e-41b2-9052-d66071bb11c0" targetNamespace="http://schemas.microsoft.com/office/2006/metadata/properties" ma:root="true" ma:fieldsID="12eca9d6b04dcdf62d139f82661fc774" ns2:_="" ns3:_="">
    <xsd:import namespace="8c62374d-cdf4-410e-8bc9-3c6644b3e9cd"/>
    <xsd:import namespace="8af8c310-c44e-41b2-9052-d66071bb11c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62374d-cdf4-410e-8bc9-3c6644b3e9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2c69ba4-f493-4c00-8225-354994472869"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af8c310-c44e-41b2-9052-d66071bb11c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d7231f93-c23f-4272-95e7-f1bae3ae96ad}" ma:internalName="TaxCatchAll" ma:showField="CatchAllData" ma:web="8af8c310-c44e-41b2-9052-d66071bb11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c62374d-cdf4-410e-8bc9-3c6644b3e9cd">
      <Terms xmlns="http://schemas.microsoft.com/office/infopath/2007/PartnerControls"/>
    </lcf76f155ced4ddcb4097134ff3c332f>
    <TaxCatchAll xmlns="8af8c310-c44e-41b2-9052-d66071bb11c0" xsi:nil="true"/>
  </documentManagement>
</p:properties>
</file>

<file path=customXml/itemProps1.xml><?xml version="1.0" encoding="utf-8"?>
<ds:datastoreItem xmlns:ds="http://schemas.openxmlformats.org/officeDocument/2006/customXml" ds:itemID="{DA02F8DD-4846-4696-A023-D6BF32C544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62374d-cdf4-410e-8bc9-3c6644b3e9cd"/>
    <ds:schemaRef ds:uri="8af8c310-c44e-41b2-9052-d66071bb11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1FC3B3-5F88-4272-828C-B1044517B36B}">
  <ds:schemaRefs>
    <ds:schemaRef ds:uri="http://schemas.microsoft.com/sharepoint/v3/contenttype/forms"/>
  </ds:schemaRefs>
</ds:datastoreItem>
</file>

<file path=customXml/itemProps3.xml><?xml version="1.0" encoding="utf-8"?>
<ds:datastoreItem xmlns:ds="http://schemas.openxmlformats.org/officeDocument/2006/customXml" ds:itemID="{AD4AA4A4-29E6-4C15-9BD7-A107D07890F1}">
  <ds:schemaRefs>
    <ds:schemaRef ds:uri="http://www.w3.org/XML/1998/namespace"/>
    <ds:schemaRef ds:uri="8af8c310-c44e-41b2-9052-d66071bb11c0"/>
    <ds:schemaRef ds:uri="http://purl.org/dc/terms/"/>
    <ds:schemaRef ds:uri="http://schemas.microsoft.com/office/infopath/2007/PartnerControls"/>
    <ds:schemaRef ds:uri="http://purl.org/dc/dcmitype/"/>
    <ds:schemaRef ds:uri="http://purl.org/dc/elements/1.1/"/>
    <ds:schemaRef ds:uri="http://schemas.microsoft.com/office/2006/documentManagement/types"/>
    <ds:schemaRef ds:uri="http://schemas.openxmlformats.org/package/2006/metadata/core-properties"/>
    <ds:schemaRef ds:uri="8c62374d-cdf4-410e-8bc9-3c6644b3e9c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642</TotalTime>
  <Words>2753</Words>
  <Application>Microsoft Office PowerPoint</Application>
  <PresentationFormat>On-screen Show (4:3)</PresentationFormat>
  <Paragraphs>208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Cambria</vt:lpstr>
      <vt:lpstr>Segoe UI</vt:lpstr>
      <vt:lpstr>Symbol</vt:lpstr>
      <vt:lpstr>1_Office Theme</vt:lpstr>
      <vt:lpstr>PowerPoint Presentation</vt:lpstr>
      <vt:lpstr>PowerPoint Presentation</vt:lpstr>
      <vt:lpstr>Charter </vt:lpstr>
      <vt:lpstr>PowerPoint Presentation</vt:lpstr>
      <vt:lpstr>The R4H story so far</vt:lpstr>
      <vt:lpstr> Service Delivery </vt:lpstr>
      <vt:lpstr>How are we supporting Clients to Move On from R4H </vt:lpstr>
      <vt:lpstr>PowerPoint Presentation</vt:lpstr>
      <vt:lpstr>PowerPoint Presentation</vt:lpstr>
      <vt:lpstr>Beaucliffe Hotel conversion to  32 Bed Supported Scheme </vt:lpstr>
      <vt:lpstr>WHY BEAUCLIFFE?</vt:lpstr>
      <vt:lpstr>NHS BED BLOCKING CRISIS</vt:lpstr>
      <vt:lpstr>On-Boarding &amp; Referral Process</vt:lpstr>
      <vt:lpstr>Occupation License &amp; Restrictions</vt:lpstr>
      <vt:lpstr>Occupation License &amp; Restrictions</vt:lpstr>
      <vt:lpstr>ONSITE MANAGEMENT </vt:lpstr>
      <vt:lpstr>SHAUN LEE – DIRECTOR &amp; SCHEME MANAGER</vt:lpstr>
      <vt:lpstr>PowerPoint Presentation</vt:lpstr>
      <vt:lpstr>Our message to the local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Palmer</dc:creator>
  <cp:lastModifiedBy>amjad ali</cp:lastModifiedBy>
  <cp:revision>110</cp:revision>
  <cp:lastPrinted>2023-02-08T09:26:23Z</cp:lastPrinted>
  <dcterms:created xsi:type="dcterms:W3CDTF">2020-02-18T19:06:40Z</dcterms:created>
  <dcterms:modified xsi:type="dcterms:W3CDTF">2023-02-08T10:17:25Z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0x01010044DE3C848921EA4A87D86B0E50B6B3B1</vt:lpwstr>
  </property>
  <property fmtid="{D5CDD505-2E9C-101B-9397-08002B2CF9AE}" pid="3" name="MediaServiceImageTags">
    <vt:lpwstr/>
  </property>
</Properties>
</file>